
<file path=[Content_Types].xml><?xml version="1.0" encoding="utf-8"?>
<Types xmlns="http://schemas.openxmlformats.org/package/2006/content-types">
  <Override PartName="/ppt/slideLayouts/slideLayout26.xml" ContentType="application/vnd.openxmlformats-officedocument.presentationml.slideLayout+xml"/>
  <Default Extension="gif" ContentType="image/gif"/>
  <Override PartName="/ppt/slides/slide14.xml" ContentType="application/vnd.openxmlformats-officedocument.presentationml.slide+xml"/>
  <Default Extension="rels" ContentType="application/vnd.openxmlformats-package.relationships+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Layouts/slideLayout16.xml" ContentType="application/vnd.openxmlformats-officedocument.presentationml.slideLayout+xml"/>
  <Override PartName="/ppt/slides/slide54.xml" ContentType="application/vnd.openxmlformats-officedocument.presentationml.slide+xml"/>
  <Override PartName="/customXml/itemProps1.xml" ContentType="application/vnd.openxmlformats-officedocument.customXmlProperties+xml"/>
  <Override PartName="/ppt/slides/slide21.xml" ContentType="application/vnd.openxmlformats-officedocument.presentationml.slide+xml"/>
  <Override PartName="/ppt/slides/slide37.xml" ContentType="application/vnd.openxmlformats-officedocument.presentationml.slide+xml"/>
  <Override PartName="/ppt/slideLayouts/slideLayout25.xml" ContentType="application/vnd.openxmlformats-officedocument.presentationml.slideLayout+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docProps/custom.xml" ContentType="application/vnd.openxmlformats-officedocument.custom-properties+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slideLayouts/slideLayout32.xml" ContentType="application/vnd.openxmlformats-officedocument.presentationml.slideLayout+xml"/>
  <Override PartName="/ppt/slides/slide27.xml" ContentType="application/vnd.openxmlformats-officedocument.presentationml.slide+xml"/>
  <Override PartName="/ppt/slideLayouts/slideLayout15.xml" ContentType="application/vnd.openxmlformats-officedocument.presentationml.slideLayout+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Layouts/slideLayout24.xml" ContentType="application/vnd.openxmlformats-officedocument.presentationml.slideLayout+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Layouts/slideLayout31.xml" ContentType="application/vnd.openxmlformats-officedocument.presentationml.slideLayout+xml"/>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Layouts/slideLayout19.xml" ContentType="application/vnd.openxmlformats-officedocument.presentationml.slideLayout+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s/slide33.xml" ContentType="application/vnd.openxmlformats-officedocument.presentationml.slide+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slides/slide47.xml" ContentType="application/vnd.openxmlformats-officedocument.presentationml.slide+xml"/>
  <Override PartName="/ppt/slideLayouts/slideLayout18.xml" ContentType="application/vnd.openxmlformats-officedocument.presentationml.slideLayout+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customXml/itemProps3.xml" ContentType="application/vnd.openxmlformats-officedocument.customXmlProperties+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s/slide32.xml" ContentType="application/vnd.openxmlformats-officedocument.presentationml.slide+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revisionInfo.xml" ContentType="application/vnd.ms-powerpoint.revisioninfo+xml"/>
  <Override PartName="/ppt/slides/slide46.xml" ContentType="application/vnd.openxmlformats-officedocument.presentationml.slide+xml"/>
  <Override PartName="/ppt/slides/slide29.xml" ContentType="application/vnd.openxmlformats-officedocument.presentationml.slide+xml"/>
  <Override PartName="/ppt/slideLayouts/slideLayout17.xml" ContentType="application/vnd.openxmlformats-officedocument.presentationml.slideLayout+xml"/>
  <Override PartName="/ppt/slides/slide55.xml" ContentType="application/vnd.openxmlformats-officedocument.presentationml.slide+xml"/>
  <Override PartName="/ppt/theme/theme1.xml" ContentType="application/vnd.openxmlformats-officedocument.theme+xml"/>
  <Override PartName="/customXml/itemProps2.xml" ContentType="application/vnd.openxmlformats-officedocument.customXmlProperties+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4"/>
  </p:sldMasterIdLst>
  <p:notesMasterIdLst>
    <p:notesMasterId r:id="rId64"/>
  </p:notesMasterIdLst>
  <p:sldIdLst>
    <p:sldId id="257" r:id="rId5"/>
    <p:sldId id="294" r:id="rId6"/>
    <p:sldId id="295" r:id="rId7"/>
    <p:sldId id="283" r:id="rId8"/>
    <p:sldId id="297" r:id="rId9"/>
    <p:sldId id="299" r:id="rId10"/>
    <p:sldId id="300" r:id="rId11"/>
    <p:sldId id="298" r:id="rId12"/>
    <p:sldId id="301" r:id="rId13"/>
    <p:sldId id="302" r:id="rId14"/>
    <p:sldId id="303" r:id="rId15"/>
    <p:sldId id="304" r:id="rId16"/>
    <p:sldId id="305" r:id="rId17"/>
    <p:sldId id="306" r:id="rId18"/>
    <p:sldId id="307" r:id="rId19"/>
    <p:sldId id="308" r:id="rId20"/>
    <p:sldId id="309" r:id="rId21"/>
    <p:sldId id="267" r:id="rId22"/>
    <p:sldId id="312" r:id="rId23"/>
    <p:sldId id="311" r:id="rId24"/>
    <p:sldId id="313" r:id="rId25"/>
    <p:sldId id="314" r:id="rId26"/>
    <p:sldId id="315" r:id="rId27"/>
    <p:sldId id="316" r:id="rId28"/>
    <p:sldId id="317" r:id="rId29"/>
    <p:sldId id="318" r:id="rId30"/>
    <p:sldId id="319" r:id="rId31"/>
    <p:sldId id="320" r:id="rId32"/>
    <p:sldId id="321" r:id="rId33"/>
    <p:sldId id="323" r:id="rId34"/>
    <p:sldId id="322" r:id="rId35"/>
    <p:sldId id="324" r:id="rId36"/>
    <p:sldId id="327" r:id="rId37"/>
    <p:sldId id="326" r:id="rId38"/>
    <p:sldId id="325"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4" r:id="rId55"/>
    <p:sldId id="345" r:id="rId56"/>
    <p:sldId id="346" r:id="rId57"/>
    <p:sldId id="347" r:id="rId58"/>
    <p:sldId id="343" r:id="rId59"/>
    <p:sldId id="348" r:id="rId60"/>
    <p:sldId id="349" r:id="rId61"/>
    <p:sldId id="350" r:id="rId62"/>
    <p:sldId id="35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00200"/>
    <a:srgbClr val="FFFF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38283-6942-3F73-6024-B6CC461BF6BD}" v="78" dt="2023-08-31T21:04:12.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14983" autoAdjust="0"/>
    <p:restoredTop sz="94660"/>
  </p:normalViewPr>
  <p:slideViewPr>
    <p:cSldViewPr snapToGrid="0" showGuides="1">
      <p:cViewPr varScale="1">
        <p:scale>
          <a:sx n="143" d="100"/>
          <a:sy n="143" d="100"/>
        </p:scale>
        <p:origin x="-128" y="-184"/>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microsoft.com/office/2015/10/relationships/revisionInfo" Target="revisionInfo.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900D3-2D9A-4E6C-B62B-4A7255EEEE74}" type="datetimeFigureOut">
              <a:rPr lang="en-US" smtClean="0"/>
              <a:pPr/>
              <a:t>9/19/23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827E0-8FB6-4033-8CF4-82D61AFFBB63}"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076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221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524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706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0499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717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336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7973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5268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41400" y="0"/>
            <a:ext cx="5054600" cy="60706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2274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832600" y="615950"/>
            <a:ext cx="4216400" cy="5626100"/>
          </a:xfrm>
          <a:prstGeom prst="round1Rect">
            <a:avLst/>
          </a:prstGeo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280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41400" y="1250950"/>
            <a:ext cx="5041900" cy="4356100"/>
          </a:xfrm>
          <a:prstGeom prst="roundRect">
            <a:avLst/>
          </a:prstGeo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090176"/>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2813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25500" y="2489200"/>
            <a:ext cx="10541000" cy="3810000"/>
          </a:xfrm>
          <a:prstGeom prst="roundRect">
            <a:avLst/>
          </a:prstGeo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2020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663700"/>
            <a:ext cx="6096000" cy="3530600"/>
          </a:xfrm>
          <a:prstGeom prst="rect">
            <a:avLst/>
          </a:prstGeo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7817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1205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709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96900" y="990600"/>
            <a:ext cx="2857500" cy="3314700"/>
          </a:xfrm>
        </p:spPr>
        <p:txBody>
          <a:bodyPr/>
          <a:lstStyle/>
          <a:p>
            <a:endParaRPr lang="en-US" dirty="0"/>
          </a:p>
        </p:txBody>
      </p:sp>
      <p:sp>
        <p:nvSpPr>
          <p:cNvPr id="8" name="Picture Placeholder 6"/>
          <p:cNvSpPr>
            <a:spLocks noGrp="1"/>
          </p:cNvSpPr>
          <p:nvPr>
            <p:ph type="pic" sz="quarter" idx="11"/>
          </p:nvPr>
        </p:nvSpPr>
        <p:spPr>
          <a:xfrm>
            <a:off x="3454400" y="2647950"/>
            <a:ext cx="2857500" cy="33147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8381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845300" y="0"/>
            <a:ext cx="5346700" cy="6858000"/>
          </a:xfrm>
        </p:spPr>
        <p:txBody>
          <a:bodyPr/>
          <a:lstStyle/>
          <a:p>
            <a:endParaRPr lang="en-US" dirty="0"/>
          </a:p>
        </p:txBody>
      </p:sp>
      <p:sp>
        <p:nvSpPr>
          <p:cNvPr id="9" name="Picture Placeholder 8"/>
          <p:cNvSpPr>
            <a:spLocks noGrp="1"/>
          </p:cNvSpPr>
          <p:nvPr>
            <p:ph type="pic" sz="quarter" idx="11"/>
          </p:nvPr>
        </p:nvSpPr>
        <p:spPr>
          <a:xfrm>
            <a:off x="673100" y="4140200"/>
            <a:ext cx="4267200" cy="18669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0824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66800" y="806450"/>
            <a:ext cx="3606800" cy="5245100"/>
          </a:xfrm>
        </p:spPr>
        <p:txBody>
          <a:bodyPr/>
          <a:lstStyle/>
          <a:p>
            <a:endParaRPr lang="en-US" dirty="0"/>
          </a:p>
        </p:txBody>
      </p:sp>
      <p:sp>
        <p:nvSpPr>
          <p:cNvPr id="9" name="Picture Placeholder 8"/>
          <p:cNvSpPr>
            <a:spLocks noGrp="1"/>
          </p:cNvSpPr>
          <p:nvPr>
            <p:ph type="pic" sz="quarter" idx="11"/>
          </p:nvPr>
        </p:nvSpPr>
        <p:spPr>
          <a:xfrm>
            <a:off x="8991600" y="4165600"/>
            <a:ext cx="2857500" cy="188595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18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778000" y="1270000"/>
            <a:ext cx="2870200" cy="2171700"/>
          </a:xfrm>
        </p:spPr>
        <p:txBody>
          <a:bodyPr/>
          <a:lstStyle/>
          <a:p>
            <a:endParaRPr lang="en-US" dirty="0"/>
          </a:p>
        </p:txBody>
      </p:sp>
      <p:sp>
        <p:nvSpPr>
          <p:cNvPr id="8" name="Picture Placeholder 6"/>
          <p:cNvSpPr>
            <a:spLocks noGrp="1"/>
          </p:cNvSpPr>
          <p:nvPr>
            <p:ph type="pic" sz="quarter" idx="11"/>
          </p:nvPr>
        </p:nvSpPr>
        <p:spPr>
          <a:xfrm>
            <a:off x="4648200" y="3441700"/>
            <a:ext cx="2870200" cy="2171700"/>
          </a:xfrm>
        </p:spPr>
        <p:txBody>
          <a:bodyPr/>
          <a:lstStyle/>
          <a:p>
            <a:endParaRPr lang="en-US" dirty="0"/>
          </a:p>
        </p:txBody>
      </p:sp>
      <p:sp>
        <p:nvSpPr>
          <p:cNvPr id="9" name="Picture Placeholder 6"/>
          <p:cNvSpPr>
            <a:spLocks noGrp="1"/>
          </p:cNvSpPr>
          <p:nvPr>
            <p:ph type="pic" sz="quarter" idx="12"/>
          </p:nvPr>
        </p:nvSpPr>
        <p:spPr>
          <a:xfrm>
            <a:off x="7518400" y="1270000"/>
            <a:ext cx="2870200" cy="21717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4208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4140200"/>
          </a:xfrm>
        </p:spPr>
        <p:txBody>
          <a:bodyPr/>
          <a:lstStyle/>
          <a:p>
            <a:endParaRPr lang="en-US" dirty="0"/>
          </a:p>
        </p:txBody>
      </p:sp>
      <p:sp>
        <p:nvSpPr>
          <p:cNvPr id="9" name="Picture Placeholder 8"/>
          <p:cNvSpPr>
            <a:spLocks noGrp="1"/>
          </p:cNvSpPr>
          <p:nvPr>
            <p:ph type="pic" sz="quarter" idx="11"/>
          </p:nvPr>
        </p:nvSpPr>
        <p:spPr>
          <a:xfrm>
            <a:off x="1054100" y="2273300"/>
            <a:ext cx="2349500" cy="1866900"/>
          </a:xfrm>
        </p:spPr>
        <p:txBody>
          <a:bodyPr/>
          <a:lstStyle/>
          <a:p>
            <a:endParaRPr lang="en-US" dirty="0"/>
          </a:p>
        </p:txBody>
      </p:sp>
      <p:sp>
        <p:nvSpPr>
          <p:cNvPr id="10" name="Picture Placeholder 8"/>
          <p:cNvSpPr>
            <a:spLocks noGrp="1"/>
          </p:cNvSpPr>
          <p:nvPr>
            <p:ph type="pic" sz="quarter" idx="12"/>
          </p:nvPr>
        </p:nvSpPr>
        <p:spPr>
          <a:xfrm>
            <a:off x="4921250" y="2273300"/>
            <a:ext cx="2349500" cy="1866900"/>
          </a:xfrm>
        </p:spPr>
        <p:txBody>
          <a:bodyPr/>
          <a:lstStyle/>
          <a:p>
            <a:endParaRPr lang="en-US" dirty="0"/>
          </a:p>
        </p:txBody>
      </p:sp>
      <p:sp>
        <p:nvSpPr>
          <p:cNvPr id="11" name="Picture Placeholder 8"/>
          <p:cNvSpPr>
            <a:spLocks noGrp="1"/>
          </p:cNvSpPr>
          <p:nvPr>
            <p:ph type="pic" sz="quarter" idx="13"/>
          </p:nvPr>
        </p:nvSpPr>
        <p:spPr>
          <a:xfrm>
            <a:off x="8788400" y="2273300"/>
            <a:ext cx="2349500" cy="18669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526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282700"/>
            <a:ext cx="8242300" cy="4330700"/>
          </a:xfrm>
        </p:spPr>
        <p:txBody>
          <a:bodyPr/>
          <a:lstStyle/>
          <a:p>
            <a:endParaRPr lang="en-US" dirty="0"/>
          </a:p>
        </p:txBody>
      </p:sp>
      <p:sp>
        <p:nvSpPr>
          <p:cNvPr id="9" name="Picture Placeholder 8"/>
          <p:cNvSpPr>
            <a:spLocks noGrp="1"/>
          </p:cNvSpPr>
          <p:nvPr>
            <p:ph type="pic" sz="quarter" idx="11"/>
          </p:nvPr>
        </p:nvSpPr>
        <p:spPr>
          <a:xfrm>
            <a:off x="9004300" y="1282700"/>
            <a:ext cx="2451100" cy="24892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568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48514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4684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9456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9_Custom Layout">
    <p:spTree>
      <p:nvGrpSpPr>
        <p:cNvPr id="1" name=""/>
        <p:cNvGrpSpPr/>
        <p:nvPr/>
      </p:nvGrpSpPr>
      <p:grpSpPr>
        <a:xfrm>
          <a:off x="0" y="0"/>
          <a:ext cx="0" cy="0"/>
          <a:chOff x="0" y="0"/>
          <a:chExt cx="0" cy="0"/>
        </a:xfrm>
      </p:grpSpPr>
      <p:sp>
        <p:nvSpPr>
          <p:cNvPr id="4" name="Picture Placeholder 4"/>
          <p:cNvSpPr>
            <a:spLocks noGrp="1"/>
          </p:cNvSpPr>
          <p:nvPr>
            <p:ph type="pic" sz="quarter" idx="31"/>
          </p:nvPr>
        </p:nvSpPr>
        <p:spPr>
          <a:xfrm>
            <a:off x="-1417982" y="1550505"/>
            <a:ext cx="6559825" cy="3723860"/>
          </a:xfrm>
        </p:spPr>
        <p:txBody>
          <a:bodyPr anchor="ctr">
            <a:normAutofit/>
          </a:bodyPr>
          <a:lstStyle>
            <a:lvl1pPr algn="ctr">
              <a:defRPr sz="1333"/>
            </a:lvl1pPr>
          </a:lstStyle>
          <a:p>
            <a:endParaRPr lang="en-US" dirty="0"/>
          </a:p>
        </p:txBody>
      </p:sp>
      <p:sp>
        <p:nvSpPr>
          <p:cNvPr id="5" name="Picture Placeholder 4"/>
          <p:cNvSpPr>
            <a:spLocks noGrp="1"/>
          </p:cNvSpPr>
          <p:nvPr>
            <p:ph type="pic" sz="quarter" idx="32"/>
          </p:nvPr>
        </p:nvSpPr>
        <p:spPr>
          <a:xfrm>
            <a:off x="5751444" y="1264292"/>
            <a:ext cx="2835413" cy="2145841"/>
          </a:xfrm>
        </p:spPr>
        <p:txBody>
          <a:bodyPr anchor="ctr">
            <a:normAutofit/>
          </a:bodyPr>
          <a:lstStyle>
            <a:lvl1pPr algn="ctr">
              <a:defRPr sz="1333"/>
            </a:lvl1pPr>
          </a:lstStyle>
          <a:p>
            <a:endParaRPr lang="en-US" dirty="0"/>
          </a:p>
        </p:txBody>
      </p:sp>
      <p:sp>
        <p:nvSpPr>
          <p:cNvPr id="6" name="Picture Placeholder 4"/>
          <p:cNvSpPr>
            <a:spLocks noGrp="1"/>
          </p:cNvSpPr>
          <p:nvPr>
            <p:ph type="pic" sz="quarter" idx="33"/>
          </p:nvPr>
        </p:nvSpPr>
        <p:spPr>
          <a:xfrm>
            <a:off x="8851900" y="1264292"/>
            <a:ext cx="2835413" cy="2145841"/>
          </a:xfrm>
        </p:spPr>
        <p:txBody>
          <a:bodyPr anchor="ctr">
            <a:normAutofit/>
          </a:bodyPr>
          <a:lstStyle>
            <a:lvl1pPr algn="ctr">
              <a:defRPr sz="1333"/>
            </a:lvl1p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7394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101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282700"/>
            <a:ext cx="12192000" cy="55753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2507238"/>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87400" y="927100"/>
            <a:ext cx="3771900" cy="3111500"/>
          </a:xfrm>
          <a:prstGeom prst="roundRect">
            <a:avLst/>
          </a:prstGeom>
        </p:spPr>
        <p:txBody>
          <a:bodyPr/>
          <a:lstStyle/>
          <a:p>
            <a:endParaRPr lang="en-US" dirty="0"/>
          </a:p>
        </p:txBody>
      </p:sp>
      <p:sp>
        <p:nvSpPr>
          <p:cNvPr id="8" name="Picture Placeholder 6"/>
          <p:cNvSpPr>
            <a:spLocks noGrp="1"/>
          </p:cNvSpPr>
          <p:nvPr>
            <p:ph type="pic" sz="quarter" idx="11"/>
          </p:nvPr>
        </p:nvSpPr>
        <p:spPr>
          <a:xfrm>
            <a:off x="3111500" y="3022600"/>
            <a:ext cx="3136900" cy="3111500"/>
          </a:xfrm>
          <a:prstGeom prst="roundRect">
            <a:avLst/>
          </a:prstGeo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6082991"/>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807200" y="0"/>
            <a:ext cx="5384800" cy="5575300"/>
          </a:xfrm>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99418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511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67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447B41-A05E-4C75-9E83-AE6F6AD1471E}" type="datetimeFigureOut">
              <a:rPr lang="en-US" smtClean="0"/>
              <a:pPr/>
              <a:t>9/19/23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5998104"/>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47B41-A05E-4C75-9E83-AE6F6AD1471E}" type="datetimeFigureOut">
              <a:rPr lang="en-US" smtClean="0"/>
              <a:pPr/>
              <a:t>9/19/23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2EFDD-9475-44F4-9F3C-BFD5142D769C}"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71956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8" r:id="rId17"/>
    <p:sldLayoutId id="2147483669" r:id="rId18"/>
    <p:sldLayoutId id="2147483670" r:id="rId19"/>
    <p:sldLayoutId id="2147483671" r:id="rId20"/>
    <p:sldLayoutId id="2147483672" r:id="rId21"/>
    <p:sldLayoutId id="2147483673" r:id="rId22"/>
    <p:sldLayoutId id="2147483674" r:id="rId23"/>
    <p:sldLayoutId id="2147483677" r:id="rId24"/>
    <p:sldLayoutId id="2147483678" r:id="rId25"/>
    <p:sldLayoutId id="2147483679" r:id="rId26"/>
    <p:sldLayoutId id="2147483680" r:id="rId27"/>
    <p:sldLayoutId id="2147483681" r:id="rId28"/>
    <p:sldLayoutId id="2147483682" r:id="rId29"/>
    <p:sldLayoutId id="2147483683" r:id="rId30"/>
    <p:sldLayoutId id="2147483685" r:id="rId31"/>
    <p:sldLayoutId id="214748369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0.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9.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3.gif"/><Relationship Id="rId5" Type="http://schemas.openxmlformats.org/officeDocument/2006/relationships/image" Target="../media/image24.png"/><Relationship Id="rId6" Type="http://schemas.openxmlformats.org/officeDocument/2006/relationships/image" Target="../media/image25.jpeg"/><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jpe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0.xml"/><Relationship Id="rId2" Type="http://schemas.openxmlformats.org/officeDocument/2006/relationships/hyperlink" Target="https://www.nmac.org/Treatm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6.jpe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8.jpe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1.jpe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31.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3.pn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0.xml"/><Relationship Id="rId2" Type="http://schemas.openxmlformats.org/officeDocument/2006/relationships/hyperlink" Target="https://acl.gov/programs/aging-and-disability-networks/area-agencies-agi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6.pn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8.pn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0.jpe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jpeg"/><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 Id="rId3"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1.pn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2.jpe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3.pn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4.jpeg"/><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6.jpeg"/><Relationship Id="rId1" Type="http://schemas.openxmlformats.org/officeDocument/2006/relationships/slideLayout" Target="../slideLayouts/slideLayout19.xml"/><Relationship Id="rId2"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1.xml"/><Relationship Id="rId2"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8.jpeg"/><Relationship Id="rId1" Type="http://schemas.openxmlformats.org/officeDocument/2006/relationships/slideLayout" Target="../slideLayouts/slideLayout21.xml"/><Relationship Id="rId2"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descr="male-couple-bandw.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17" r="617"/>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84803" y="2139722"/>
            <a:ext cx="9723119" cy="1408445"/>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a:ea typeface="Roboto"/>
                <a:cs typeface="Open Sans"/>
              </a:rPr>
              <a:t>HIV 50+ STRONG &amp;</a:t>
            </a:r>
            <a:endParaRPr lang="id-ID" sz="6000" b="1" spc="600" dirty="0">
              <a:solidFill>
                <a:srgbClr val="F1C40F"/>
              </a:solidFill>
              <a:latin typeface="Montserrat ExtraBold"/>
              <a:ea typeface="Roboto"/>
              <a:cs typeface="Open Sans"/>
            </a:endParaRPr>
          </a:p>
          <a:p>
            <a:pPr>
              <a:lnSpc>
                <a:spcPct val="100000"/>
              </a:lnSpc>
            </a:pPr>
            <a:r>
              <a:rPr lang="en-US" sz="4200" b="1" spc="600" dirty="0">
                <a:solidFill>
                  <a:schemeClr val="bg1"/>
                </a:solidFill>
                <a:latin typeface="Montserrat ExtraBold"/>
                <a:ea typeface="Roboto"/>
                <a:cs typeface="Open Sans"/>
              </a:rPr>
              <a:t>HEALTHY </a:t>
            </a:r>
            <a:r>
              <a:rPr lang="en-US" sz="6000" b="1" spc="600" dirty="0">
                <a:solidFill>
                  <a:schemeClr val="bg1"/>
                </a:solidFill>
                <a:latin typeface="Montserrat ExtraBold"/>
                <a:ea typeface="Roboto"/>
                <a:cs typeface="Open Sans"/>
              </a:rPr>
              <a:t>POLICY &amp; ADVOCACY</a:t>
            </a:r>
            <a:endParaRPr lang="id-ID" sz="6000" b="1" spc="600" dirty="0">
              <a:solidFill>
                <a:srgbClr val="F1C40F"/>
              </a:solidFill>
              <a:latin typeface="Montserrat ExtraBold"/>
              <a:ea typeface="Roboto"/>
              <a:cs typeface="Open Sans"/>
            </a:endParaRPr>
          </a:p>
        </p:txBody>
      </p:sp>
      <p:sp>
        <p:nvSpPr>
          <p:cNvPr id="6" name="Subtitle 2"/>
          <p:cNvSpPr txBox="1">
            <a:spLocks/>
          </p:cNvSpPr>
          <p:nvPr/>
        </p:nvSpPr>
        <p:spPr>
          <a:xfrm>
            <a:off x="3302455" y="4861447"/>
            <a:ext cx="5311668" cy="1337693"/>
          </a:xfrm>
          <a:prstGeom prst="rect">
            <a:avLst/>
          </a:prstGeom>
          <a:effectLst/>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200" b="1" spc="300" dirty="0">
                <a:solidFill>
                  <a:schemeClr val="bg1"/>
                </a:solidFill>
                <a:latin typeface="Open Sans"/>
                <a:ea typeface="Open Sans"/>
                <a:cs typeface="Open Sans"/>
              </a:rPr>
              <a:t>A TRAINING BY</a:t>
            </a:r>
          </a:p>
          <a:p>
            <a:pPr>
              <a:lnSpc>
                <a:spcPct val="100000"/>
              </a:lnSpc>
            </a:pPr>
            <a:r>
              <a:rPr lang="en-US" b="1" spc="300" dirty="0">
                <a:solidFill>
                  <a:schemeClr val="bg1"/>
                </a:solidFill>
                <a:latin typeface="Open Sans"/>
                <a:ea typeface="Open Sans"/>
                <a:cs typeface="Open Sans"/>
              </a:rPr>
              <a:t>Cecilia Chung and Bridgette Picou</a:t>
            </a:r>
            <a:endParaRPr lang="en-US" b="1"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9" name="Picture 8"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10" name="Straight Connector 9"/>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8161675"/>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32600" y="0"/>
            <a:ext cx="53594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186068" y="1889436"/>
            <a:ext cx="4490046" cy="2800767"/>
          </a:xfrm>
          <a:prstGeom prst="rect">
            <a:avLst/>
          </a:prstGeom>
          <a:noFill/>
          <a:effectLst/>
        </p:spPr>
        <p:txBody>
          <a:bodyPr wrap="square" rtlCol="0">
            <a:spAutoFit/>
          </a:bodyPr>
          <a:lstStyle/>
          <a:p>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AGING </a:t>
            </a:r>
            <a:b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br>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WITH HIV: </a:t>
            </a:r>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
            </a:r>
            <a:b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br>
            <a:r>
              <a:rPr lang="en-US" sz="4000" dirty="0">
                <a:ln w="38100">
                  <a:noFill/>
                </a:ln>
                <a:solidFill>
                  <a:schemeClr val="bg1"/>
                </a:solidFill>
                <a:latin typeface="Montserrat Regular"/>
                <a:ea typeface="Roboto Black" panose="02000000000000000000" pitchFamily="2" charset="0"/>
                <a:cs typeface="Montserrat Regular"/>
              </a:rPr>
              <a:t>THE GOOD </a:t>
            </a:r>
            <a:br>
              <a:rPr lang="en-US" sz="4000" dirty="0">
                <a:ln w="38100">
                  <a:noFill/>
                </a:ln>
                <a:solidFill>
                  <a:schemeClr val="bg1"/>
                </a:solidFill>
                <a:latin typeface="Montserrat Regular"/>
                <a:ea typeface="Roboto Black" panose="02000000000000000000" pitchFamily="2" charset="0"/>
                <a:cs typeface="Montserrat Regular"/>
              </a:rPr>
            </a:br>
            <a:r>
              <a:rPr lang="en-US" sz="4000" dirty="0">
                <a:ln w="38100">
                  <a:noFill/>
                </a:ln>
                <a:solidFill>
                  <a:schemeClr val="bg1"/>
                </a:solidFill>
                <a:latin typeface="Montserrat Regular"/>
                <a:ea typeface="Roboto Black" panose="02000000000000000000" pitchFamily="2" charset="0"/>
                <a:cs typeface="Montserrat Regular"/>
              </a:rPr>
              <a:t>AND THE BAD</a:t>
            </a:r>
            <a:endParaRPr lang="id-ID" sz="4000" dirty="0">
              <a:ln w="38100">
                <a:noFill/>
              </a:ln>
              <a:solidFill>
                <a:schemeClr val="bg1"/>
              </a:solidFill>
              <a:latin typeface="Montserrat Regular"/>
              <a:ea typeface="Roboto Black" panose="02000000000000000000" pitchFamily="2" charset="0"/>
              <a:cs typeface="Montserrat Regular"/>
            </a:endParaRPr>
          </a:p>
        </p:txBody>
      </p:sp>
      <p:grpSp>
        <p:nvGrpSpPr>
          <p:cNvPr id="15" name="Group 14"/>
          <p:cNvGrpSpPr/>
          <p:nvPr/>
        </p:nvGrpSpPr>
        <p:grpSpPr>
          <a:xfrm>
            <a:off x="4889500" y="315843"/>
            <a:ext cx="1219200" cy="1104900"/>
            <a:chOff x="9346134" y="-838200"/>
            <a:chExt cx="1219200" cy="1104900"/>
          </a:xfrm>
          <a:solidFill>
            <a:srgbClr val="C00000"/>
          </a:solidFill>
        </p:grpSpPr>
        <p:grpSp>
          <p:nvGrpSpPr>
            <p:cNvPr id="16" name="Group 15"/>
            <p:cNvGrpSpPr/>
            <p:nvPr/>
          </p:nvGrpSpPr>
          <p:grpSpPr>
            <a:xfrm>
              <a:off x="9346134" y="-838200"/>
              <a:ext cx="1219200" cy="152400"/>
              <a:chOff x="9346134" y="-838200"/>
              <a:chExt cx="1219200" cy="152400"/>
            </a:xfrm>
            <a:grpFill/>
          </p:grpSpPr>
          <p:sp>
            <p:nvSpPr>
              <p:cNvPr id="47" name="Oval 4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9346134" y="-647700"/>
              <a:ext cx="1219200" cy="152400"/>
              <a:chOff x="9346134" y="-838200"/>
              <a:chExt cx="1219200" cy="152400"/>
            </a:xfrm>
            <a:grpFill/>
          </p:grpSpPr>
          <p:sp>
            <p:nvSpPr>
              <p:cNvPr id="42" name="Oval 4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9346134" y="-457200"/>
              <a:ext cx="1219200" cy="152400"/>
              <a:chOff x="9346134" y="-838200"/>
              <a:chExt cx="1219200" cy="152400"/>
            </a:xfrm>
            <a:grpFill/>
          </p:grpSpPr>
          <p:sp>
            <p:nvSpPr>
              <p:cNvPr id="37" name="Oval 3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9346134" y="-266700"/>
              <a:ext cx="1219200" cy="152400"/>
              <a:chOff x="9346134" y="-838200"/>
              <a:chExt cx="1219200" cy="152400"/>
            </a:xfrm>
            <a:grpFill/>
          </p:grpSpPr>
          <p:sp>
            <p:nvSpPr>
              <p:cNvPr id="32" name="Oval 3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9346134" y="-76200"/>
              <a:ext cx="1219200" cy="152400"/>
              <a:chOff x="9346134" y="-838200"/>
              <a:chExt cx="1219200" cy="152400"/>
            </a:xfrm>
            <a:grpFill/>
          </p:grpSpPr>
          <p:sp>
            <p:nvSpPr>
              <p:cNvPr id="27" name="Oval 2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46134" y="114300"/>
              <a:ext cx="1219200" cy="152400"/>
              <a:chOff x="9346134" y="-838200"/>
              <a:chExt cx="1219200" cy="152400"/>
            </a:xfrm>
            <a:grpFill/>
          </p:grpSpPr>
          <p:sp>
            <p:nvSpPr>
              <p:cNvPr id="22" name="Oval 2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Box 2"/>
          <p:cNvSpPr txBox="1"/>
          <p:nvPr/>
        </p:nvSpPr>
        <p:spPr>
          <a:xfrm>
            <a:off x="731520" y="1940560"/>
            <a:ext cx="5638800" cy="4001095"/>
          </a:xfrm>
          <a:prstGeom prst="rect">
            <a:avLst/>
          </a:prstGeom>
          <a:noFill/>
        </p:spPr>
        <p:txBody>
          <a:bodyPr wrap="square" rtlCol="0">
            <a:spAutoFit/>
          </a:bodyPr>
          <a:lstStyle/>
          <a:p>
            <a:r>
              <a:rPr lang="en-US" sz="2200" dirty="0">
                <a:solidFill>
                  <a:srgbClr val="C00200"/>
                </a:solidFill>
                <a:latin typeface="Montserrat ExtraBold"/>
                <a:cs typeface="Montserrat ExtraBold"/>
              </a:rPr>
              <a:t>10 Good Things About Getting Older (continued):</a:t>
            </a:r>
          </a:p>
          <a:p>
            <a:endParaRPr lang="en-US" b="1" dirty="0">
              <a:latin typeface="Open Sans"/>
              <a:cs typeface="Open Sans"/>
            </a:endParaRPr>
          </a:p>
          <a:p>
            <a:pPr marL="514350" indent="-514350">
              <a:lnSpc>
                <a:spcPct val="100000"/>
              </a:lnSpc>
              <a:spcBef>
                <a:spcPts val="0"/>
              </a:spcBef>
              <a:buAutoNum type="arabicPeriod" startAt="6"/>
            </a:pPr>
            <a:r>
              <a:rPr lang="en-US" sz="2400" dirty="0">
                <a:latin typeface="Open Sans"/>
                <a:cs typeface="Open Sans"/>
              </a:rPr>
              <a:t>I no longer drool over — or covet — fashion must-haves.</a:t>
            </a:r>
          </a:p>
          <a:p>
            <a:pPr marL="514350" indent="-514350">
              <a:lnSpc>
                <a:spcPct val="100000"/>
              </a:lnSpc>
              <a:spcBef>
                <a:spcPts val="0"/>
              </a:spcBef>
              <a:buAutoNum type="arabicPeriod" startAt="6"/>
            </a:pPr>
            <a:r>
              <a:rPr lang="en-US" sz="2400" dirty="0">
                <a:latin typeface="Open Sans"/>
                <a:cs typeface="Open Sans"/>
              </a:rPr>
              <a:t>I have so many good stories to tell. </a:t>
            </a:r>
          </a:p>
          <a:p>
            <a:pPr marL="514350" indent="-514350">
              <a:lnSpc>
                <a:spcPct val="100000"/>
              </a:lnSpc>
              <a:spcBef>
                <a:spcPts val="0"/>
              </a:spcBef>
              <a:buAutoNum type="arabicPeriod" startAt="6"/>
            </a:pPr>
            <a:r>
              <a:rPr lang="en-US" sz="2400" dirty="0">
                <a:latin typeface="Open Sans"/>
                <a:cs typeface="Open Sans"/>
              </a:rPr>
              <a:t>All my years of living make me sound smart. </a:t>
            </a:r>
          </a:p>
          <a:p>
            <a:pPr marL="514350" indent="-514350">
              <a:lnSpc>
                <a:spcPct val="100000"/>
              </a:lnSpc>
              <a:spcBef>
                <a:spcPts val="0"/>
              </a:spcBef>
              <a:buAutoNum type="arabicPeriod" startAt="6"/>
            </a:pPr>
            <a:r>
              <a:rPr lang="en-US" sz="2400" dirty="0">
                <a:latin typeface="Open Sans"/>
                <a:cs typeface="Open Sans"/>
              </a:rPr>
              <a:t>I no longer need to keep up with the Joneses. </a:t>
            </a:r>
          </a:p>
          <a:p>
            <a:pPr marL="514350" indent="-514350">
              <a:lnSpc>
                <a:spcPct val="100000"/>
              </a:lnSpc>
              <a:spcBef>
                <a:spcPts val="0"/>
              </a:spcBef>
              <a:buAutoNum type="arabicPeriod" startAt="6"/>
            </a:pPr>
            <a:r>
              <a:rPr lang="en-US" sz="2400" dirty="0">
                <a:latin typeface="Open Sans"/>
                <a:cs typeface="Open Sans"/>
              </a:rPr>
              <a:t>It's safe (and fun) to flirt. </a:t>
            </a:r>
          </a:p>
        </p:txBody>
      </p:sp>
      <p:pic>
        <p:nvPicPr>
          <p:cNvPr id="52" name="Picture 51" descr="50+whit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53" name="Picture 52" descr="nmac_logo_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54" name="Straight Connector 53"/>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1464688"/>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32600" y="0"/>
            <a:ext cx="53594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186068" y="1889436"/>
            <a:ext cx="4490046" cy="2800767"/>
          </a:xfrm>
          <a:prstGeom prst="rect">
            <a:avLst/>
          </a:prstGeom>
          <a:noFill/>
          <a:effectLst/>
        </p:spPr>
        <p:txBody>
          <a:bodyPr wrap="square" rtlCol="0">
            <a:spAutoFit/>
          </a:bodyPr>
          <a:lstStyle/>
          <a:p>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AGING </a:t>
            </a:r>
            <a:b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br>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WITH HIV: </a:t>
            </a:r>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
            </a:r>
            <a:b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br>
            <a:r>
              <a:rPr lang="en-US" sz="4000" dirty="0">
                <a:ln w="38100">
                  <a:noFill/>
                </a:ln>
                <a:solidFill>
                  <a:schemeClr val="bg1"/>
                </a:solidFill>
                <a:latin typeface="Montserrat Regular"/>
                <a:ea typeface="Roboto Black" panose="02000000000000000000" pitchFamily="2" charset="0"/>
                <a:cs typeface="Montserrat Regular"/>
              </a:rPr>
              <a:t>THE GOOD </a:t>
            </a:r>
            <a:br>
              <a:rPr lang="en-US" sz="4000" dirty="0">
                <a:ln w="38100">
                  <a:noFill/>
                </a:ln>
                <a:solidFill>
                  <a:schemeClr val="bg1"/>
                </a:solidFill>
                <a:latin typeface="Montserrat Regular"/>
                <a:ea typeface="Roboto Black" panose="02000000000000000000" pitchFamily="2" charset="0"/>
                <a:cs typeface="Montserrat Regular"/>
              </a:rPr>
            </a:br>
            <a:r>
              <a:rPr lang="en-US" sz="4000" dirty="0">
                <a:ln w="38100">
                  <a:noFill/>
                </a:ln>
                <a:solidFill>
                  <a:schemeClr val="bg1"/>
                </a:solidFill>
                <a:latin typeface="Montserrat Regular"/>
                <a:ea typeface="Roboto Black" panose="02000000000000000000" pitchFamily="2" charset="0"/>
                <a:cs typeface="Montserrat Regular"/>
              </a:rPr>
              <a:t>AND THE BAD</a:t>
            </a:r>
            <a:endParaRPr lang="id-ID" sz="4000" dirty="0">
              <a:ln w="38100">
                <a:noFill/>
              </a:ln>
              <a:solidFill>
                <a:schemeClr val="bg1"/>
              </a:solidFill>
              <a:latin typeface="Montserrat Regular"/>
              <a:ea typeface="Roboto Black" panose="02000000000000000000" pitchFamily="2" charset="0"/>
              <a:cs typeface="Montserrat Regular"/>
            </a:endParaRPr>
          </a:p>
        </p:txBody>
      </p:sp>
      <p:sp>
        <p:nvSpPr>
          <p:cNvPr id="14" name="TextBox 13"/>
          <p:cNvSpPr txBox="1"/>
          <p:nvPr/>
        </p:nvSpPr>
        <p:spPr>
          <a:xfrm>
            <a:off x="213768" y="5399157"/>
            <a:ext cx="5361532" cy="707886"/>
          </a:xfrm>
          <a:prstGeom prst="rect">
            <a:avLst/>
          </a:prstGeom>
          <a:noFill/>
          <a:effectLst/>
        </p:spPr>
        <p:txBody>
          <a:bodyPr wrap="square" rtlCol="0">
            <a:spAutoFit/>
          </a:bodyPr>
          <a:lstStyle/>
          <a:p>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PORTFOLIO HERE.</a:t>
            </a:r>
            <a:endParaRPr lang="id-ID"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endParaRPr>
          </a:p>
        </p:txBody>
      </p:sp>
      <p:grpSp>
        <p:nvGrpSpPr>
          <p:cNvPr id="15" name="Group 14"/>
          <p:cNvGrpSpPr/>
          <p:nvPr/>
        </p:nvGrpSpPr>
        <p:grpSpPr>
          <a:xfrm>
            <a:off x="4889500" y="315843"/>
            <a:ext cx="1219200" cy="1104900"/>
            <a:chOff x="9346134" y="-838200"/>
            <a:chExt cx="1219200" cy="1104900"/>
          </a:xfrm>
          <a:solidFill>
            <a:srgbClr val="C00000"/>
          </a:solidFill>
        </p:grpSpPr>
        <p:grpSp>
          <p:nvGrpSpPr>
            <p:cNvPr id="16" name="Group 15"/>
            <p:cNvGrpSpPr/>
            <p:nvPr/>
          </p:nvGrpSpPr>
          <p:grpSpPr>
            <a:xfrm>
              <a:off x="9346134" y="-838200"/>
              <a:ext cx="1219200" cy="152400"/>
              <a:chOff x="9346134" y="-838200"/>
              <a:chExt cx="1219200" cy="152400"/>
            </a:xfrm>
            <a:grpFill/>
          </p:grpSpPr>
          <p:sp>
            <p:nvSpPr>
              <p:cNvPr id="47" name="Oval 4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9346134" y="-647700"/>
              <a:ext cx="1219200" cy="152400"/>
              <a:chOff x="9346134" y="-838200"/>
              <a:chExt cx="1219200" cy="152400"/>
            </a:xfrm>
            <a:grpFill/>
          </p:grpSpPr>
          <p:sp>
            <p:nvSpPr>
              <p:cNvPr id="42" name="Oval 4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9346134" y="-457200"/>
              <a:ext cx="1219200" cy="152400"/>
              <a:chOff x="9346134" y="-838200"/>
              <a:chExt cx="1219200" cy="152400"/>
            </a:xfrm>
            <a:grpFill/>
          </p:grpSpPr>
          <p:sp>
            <p:nvSpPr>
              <p:cNvPr id="37" name="Oval 3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9346134" y="-266700"/>
              <a:ext cx="1219200" cy="152400"/>
              <a:chOff x="9346134" y="-838200"/>
              <a:chExt cx="1219200" cy="152400"/>
            </a:xfrm>
            <a:grpFill/>
          </p:grpSpPr>
          <p:sp>
            <p:nvSpPr>
              <p:cNvPr id="32" name="Oval 3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9346134" y="-76200"/>
              <a:ext cx="1219200" cy="152400"/>
              <a:chOff x="9346134" y="-838200"/>
              <a:chExt cx="1219200" cy="152400"/>
            </a:xfrm>
            <a:grpFill/>
          </p:grpSpPr>
          <p:sp>
            <p:nvSpPr>
              <p:cNvPr id="27" name="Oval 2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46134" y="114300"/>
              <a:ext cx="1219200" cy="152400"/>
              <a:chOff x="9346134" y="-838200"/>
              <a:chExt cx="1219200" cy="152400"/>
            </a:xfrm>
            <a:grpFill/>
          </p:grpSpPr>
          <p:sp>
            <p:nvSpPr>
              <p:cNvPr id="22" name="Oval 2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Box 2"/>
          <p:cNvSpPr txBox="1"/>
          <p:nvPr/>
        </p:nvSpPr>
        <p:spPr>
          <a:xfrm>
            <a:off x="731520" y="1940560"/>
            <a:ext cx="5425440" cy="3231654"/>
          </a:xfrm>
          <a:prstGeom prst="rect">
            <a:avLst/>
          </a:prstGeom>
          <a:noFill/>
        </p:spPr>
        <p:txBody>
          <a:bodyPr wrap="square" rtlCol="0">
            <a:spAutoFit/>
          </a:bodyPr>
          <a:lstStyle/>
          <a:p>
            <a:r>
              <a:rPr lang="en-US" sz="2200" dirty="0">
                <a:solidFill>
                  <a:srgbClr val="C00200"/>
                </a:solidFill>
                <a:latin typeface="Montserrat ExtraBold"/>
                <a:cs typeface="Montserrat ExtraBold"/>
              </a:rPr>
              <a:t>10 Worst Things About Aging </a:t>
            </a:r>
            <a:br>
              <a:rPr lang="en-US" sz="2200" dirty="0">
                <a:solidFill>
                  <a:srgbClr val="C00200"/>
                </a:solidFill>
                <a:latin typeface="Montserrat ExtraBold"/>
                <a:cs typeface="Montserrat ExtraBold"/>
              </a:rPr>
            </a:br>
            <a:r>
              <a:rPr lang="en-US" sz="2200" dirty="0">
                <a:latin typeface="Montserrat ExtraBold"/>
                <a:cs typeface="Montserrat ExtraBold"/>
              </a:rPr>
              <a:t>That You Wish Grandparents Warned You About:</a:t>
            </a:r>
          </a:p>
          <a:p>
            <a:endParaRPr lang="en-US" b="1" dirty="0">
              <a:latin typeface="Open Sans"/>
              <a:cs typeface="Open Sans"/>
            </a:endParaRPr>
          </a:p>
          <a:p>
            <a:pPr marL="514350" indent="-514350">
              <a:spcBef>
                <a:spcPts val="0"/>
              </a:spcBef>
              <a:buFont typeface="+mj-lt"/>
              <a:buAutoNum type="arabicPeriod"/>
            </a:pPr>
            <a:r>
              <a:rPr lang="en-US" sz="2400" dirty="0">
                <a:latin typeface="Open Sans"/>
                <a:cs typeface="Open Sans"/>
              </a:rPr>
              <a:t>Dull and thinning hair</a:t>
            </a:r>
          </a:p>
          <a:p>
            <a:pPr marL="514350" indent="-514350">
              <a:spcBef>
                <a:spcPts val="0"/>
              </a:spcBef>
              <a:buFont typeface="+mj-lt"/>
              <a:buAutoNum type="arabicPeriod"/>
            </a:pPr>
            <a:r>
              <a:rPr lang="en-US" sz="2400" dirty="0">
                <a:latin typeface="Open Sans"/>
                <a:cs typeface="Open Sans"/>
              </a:rPr>
              <a:t>The turkey neck</a:t>
            </a:r>
          </a:p>
          <a:p>
            <a:pPr marL="514350" indent="-514350">
              <a:spcBef>
                <a:spcPts val="0"/>
              </a:spcBef>
              <a:buFont typeface="+mj-lt"/>
              <a:buAutoNum type="arabicPeriod"/>
            </a:pPr>
            <a:r>
              <a:rPr lang="en-US" sz="2400" dirty="0">
                <a:latin typeface="Open Sans"/>
                <a:cs typeface="Open Sans"/>
              </a:rPr>
              <a:t>Spend more time in hospitals</a:t>
            </a:r>
          </a:p>
          <a:p>
            <a:pPr marL="514350" indent="-514350">
              <a:spcBef>
                <a:spcPts val="0"/>
              </a:spcBef>
              <a:buFont typeface="+mj-lt"/>
              <a:buAutoNum type="arabicPeriod"/>
            </a:pPr>
            <a:r>
              <a:rPr lang="en-US" sz="2400" dirty="0">
                <a:latin typeface="Open Sans"/>
                <a:cs typeface="Open Sans"/>
              </a:rPr>
              <a:t>The knees and joints hurt</a:t>
            </a:r>
          </a:p>
          <a:p>
            <a:pPr marL="514350" indent="-514350">
              <a:spcBef>
                <a:spcPts val="0"/>
              </a:spcBef>
              <a:buFont typeface="+mj-lt"/>
              <a:buAutoNum type="arabicPeriod"/>
            </a:pPr>
            <a:r>
              <a:rPr lang="en-US" sz="2400" dirty="0">
                <a:latin typeface="Open Sans"/>
                <a:cs typeface="Open Sans"/>
              </a:rPr>
              <a:t>Sore feet</a:t>
            </a:r>
          </a:p>
        </p:txBody>
      </p:sp>
      <p:pic>
        <p:nvPicPr>
          <p:cNvPr id="52" name="Picture 51" descr="50+whit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53" name="Picture 52" descr="nmac_logo_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54" name="Straight Connector 53"/>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0027727"/>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32600" y="0"/>
            <a:ext cx="53594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186068" y="1889436"/>
            <a:ext cx="4490046" cy="2800767"/>
          </a:xfrm>
          <a:prstGeom prst="rect">
            <a:avLst/>
          </a:prstGeom>
          <a:noFill/>
          <a:effectLst/>
        </p:spPr>
        <p:txBody>
          <a:bodyPr wrap="square" rtlCol="0">
            <a:spAutoFit/>
          </a:bodyPr>
          <a:lstStyle/>
          <a:p>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AGING </a:t>
            </a:r>
            <a:b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br>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WITH HIV: </a:t>
            </a:r>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
            </a:r>
            <a:b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br>
            <a:r>
              <a:rPr lang="en-US" sz="4000" dirty="0">
                <a:ln w="38100">
                  <a:noFill/>
                </a:ln>
                <a:solidFill>
                  <a:schemeClr val="bg1"/>
                </a:solidFill>
                <a:latin typeface="Montserrat Regular"/>
                <a:ea typeface="Roboto Black" panose="02000000000000000000" pitchFamily="2" charset="0"/>
                <a:cs typeface="Montserrat Regular"/>
              </a:rPr>
              <a:t>THE GOOD </a:t>
            </a:r>
            <a:br>
              <a:rPr lang="en-US" sz="4000" dirty="0">
                <a:ln w="38100">
                  <a:noFill/>
                </a:ln>
                <a:solidFill>
                  <a:schemeClr val="bg1"/>
                </a:solidFill>
                <a:latin typeface="Montserrat Regular"/>
                <a:ea typeface="Roboto Black" panose="02000000000000000000" pitchFamily="2" charset="0"/>
                <a:cs typeface="Montserrat Regular"/>
              </a:rPr>
            </a:br>
            <a:r>
              <a:rPr lang="en-US" sz="4000" dirty="0">
                <a:ln w="38100">
                  <a:noFill/>
                </a:ln>
                <a:solidFill>
                  <a:schemeClr val="bg1"/>
                </a:solidFill>
                <a:latin typeface="Montserrat Regular"/>
                <a:ea typeface="Roboto Black" panose="02000000000000000000" pitchFamily="2" charset="0"/>
                <a:cs typeface="Montserrat Regular"/>
              </a:rPr>
              <a:t>AND THE BAD</a:t>
            </a:r>
            <a:endParaRPr lang="id-ID" sz="4000" dirty="0">
              <a:ln w="38100">
                <a:noFill/>
              </a:ln>
              <a:solidFill>
                <a:schemeClr val="bg1"/>
              </a:solidFill>
              <a:latin typeface="Montserrat Regular"/>
              <a:ea typeface="Roboto Black" panose="02000000000000000000" pitchFamily="2" charset="0"/>
              <a:cs typeface="Montserrat Regular"/>
            </a:endParaRPr>
          </a:p>
        </p:txBody>
      </p:sp>
      <p:grpSp>
        <p:nvGrpSpPr>
          <p:cNvPr id="15" name="Group 14"/>
          <p:cNvGrpSpPr/>
          <p:nvPr/>
        </p:nvGrpSpPr>
        <p:grpSpPr>
          <a:xfrm>
            <a:off x="4889500" y="315843"/>
            <a:ext cx="1219200" cy="1104900"/>
            <a:chOff x="9346134" y="-838200"/>
            <a:chExt cx="1219200" cy="1104900"/>
          </a:xfrm>
          <a:solidFill>
            <a:srgbClr val="C00000"/>
          </a:solidFill>
        </p:grpSpPr>
        <p:grpSp>
          <p:nvGrpSpPr>
            <p:cNvPr id="16" name="Group 15"/>
            <p:cNvGrpSpPr/>
            <p:nvPr/>
          </p:nvGrpSpPr>
          <p:grpSpPr>
            <a:xfrm>
              <a:off x="9346134" y="-838200"/>
              <a:ext cx="1219200" cy="152400"/>
              <a:chOff x="9346134" y="-838200"/>
              <a:chExt cx="1219200" cy="152400"/>
            </a:xfrm>
            <a:grpFill/>
          </p:grpSpPr>
          <p:sp>
            <p:nvSpPr>
              <p:cNvPr id="47" name="Oval 4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9346134" y="-647700"/>
              <a:ext cx="1219200" cy="152400"/>
              <a:chOff x="9346134" y="-838200"/>
              <a:chExt cx="1219200" cy="152400"/>
            </a:xfrm>
            <a:grpFill/>
          </p:grpSpPr>
          <p:sp>
            <p:nvSpPr>
              <p:cNvPr id="42" name="Oval 4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9346134" y="-457200"/>
              <a:ext cx="1219200" cy="152400"/>
              <a:chOff x="9346134" y="-838200"/>
              <a:chExt cx="1219200" cy="152400"/>
            </a:xfrm>
            <a:grpFill/>
          </p:grpSpPr>
          <p:sp>
            <p:nvSpPr>
              <p:cNvPr id="37" name="Oval 3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9346134" y="-266700"/>
              <a:ext cx="1219200" cy="152400"/>
              <a:chOff x="9346134" y="-838200"/>
              <a:chExt cx="1219200" cy="152400"/>
            </a:xfrm>
            <a:grpFill/>
          </p:grpSpPr>
          <p:sp>
            <p:nvSpPr>
              <p:cNvPr id="32" name="Oval 3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9346134" y="-76200"/>
              <a:ext cx="1219200" cy="152400"/>
              <a:chOff x="9346134" y="-838200"/>
              <a:chExt cx="1219200" cy="152400"/>
            </a:xfrm>
            <a:grpFill/>
          </p:grpSpPr>
          <p:sp>
            <p:nvSpPr>
              <p:cNvPr id="27" name="Oval 2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46134" y="114300"/>
              <a:ext cx="1219200" cy="152400"/>
              <a:chOff x="9346134" y="-838200"/>
              <a:chExt cx="1219200" cy="152400"/>
            </a:xfrm>
            <a:grpFill/>
          </p:grpSpPr>
          <p:sp>
            <p:nvSpPr>
              <p:cNvPr id="22" name="Oval 2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Box 2"/>
          <p:cNvSpPr txBox="1"/>
          <p:nvPr/>
        </p:nvSpPr>
        <p:spPr>
          <a:xfrm>
            <a:off x="731520" y="1940560"/>
            <a:ext cx="5638800" cy="4524315"/>
          </a:xfrm>
          <a:prstGeom prst="rect">
            <a:avLst/>
          </a:prstGeom>
          <a:noFill/>
        </p:spPr>
        <p:txBody>
          <a:bodyPr wrap="square" rtlCol="0">
            <a:spAutoFit/>
          </a:bodyPr>
          <a:lstStyle/>
          <a:p>
            <a:r>
              <a:rPr lang="en-US" sz="2200" dirty="0">
                <a:solidFill>
                  <a:srgbClr val="C00200"/>
                </a:solidFill>
                <a:latin typeface="Montserrat ExtraBold"/>
                <a:cs typeface="Montserrat ExtraBold"/>
              </a:rPr>
              <a:t>10 Worst Things About Aging </a:t>
            </a:r>
            <a:br>
              <a:rPr lang="en-US" sz="2200" dirty="0">
                <a:solidFill>
                  <a:srgbClr val="C00200"/>
                </a:solidFill>
                <a:latin typeface="Montserrat ExtraBold"/>
                <a:cs typeface="Montserrat ExtraBold"/>
              </a:rPr>
            </a:br>
            <a:r>
              <a:rPr lang="en-US" sz="2200" dirty="0">
                <a:latin typeface="Montserrat ExtraBold"/>
                <a:cs typeface="Montserrat ExtraBold"/>
              </a:rPr>
              <a:t>That You Wish Grandparents </a:t>
            </a:r>
            <a:br>
              <a:rPr lang="en-US" sz="2200" dirty="0">
                <a:latin typeface="Montserrat ExtraBold"/>
                <a:cs typeface="Montserrat ExtraBold"/>
              </a:rPr>
            </a:br>
            <a:r>
              <a:rPr lang="en-US" sz="2200" dirty="0">
                <a:latin typeface="Montserrat ExtraBold"/>
                <a:cs typeface="Montserrat ExtraBold"/>
              </a:rPr>
              <a:t>Warned You About (continued):</a:t>
            </a:r>
          </a:p>
          <a:p>
            <a:endParaRPr lang="en-US" b="1" dirty="0">
              <a:latin typeface="Open Sans"/>
              <a:cs typeface="Open Sans"/>
            </a:endParaRPr>
          </a:p>
          <a:p>
            <a:pPr marL="514350" indent="-514350">
              <a:spcBef>
                <a:spcPts val="0"/>
              </a:spcBef>
              <a:buAutoNum type="arabicPeriod" startAt="6"/>
            </a:pPr>
            <a:r>
              <a:rPr lang="en-US" sz="2400" dirty="0">
                <a:latin typeface="Open Sans"/>
                <a:cs typeface="Open Sans"/>
              </a:rPr>
              <a:t>Hard lines and wrinkles</a:t>
            </a:r>
          </a:p>
          <a:p>
            <a:pPr marL="514350" indent="-514350">
              <a:spcBef>
                <a:spcPts val="0"/>
              </a:spcBef>
              <a:buAutoNum type="arabicPeriod" startAt="6"/>
            </a:pPr>
            <a:r>
              <a:rPr lang="en-US" sz="2400" dirty="0">
                <a:latin typeface="Open Sans"/>
                <a:cs typeface="Open Sans"/>
              </a:rPr>
              <a:t>The body slows down</a:t>
            </a:r>
          </a:p>
          <a:p>
            <a:pPr marL="514350" indent="-514350">
              <a:spcBef>
                <a:spcPts val="0"/>
              </a:spcBef>
              <a:buAutoNum type="arabicPeriod" startAt="6"/>
            </a:pPr>
            <a:r>
              <a:rPr lang="en-US" sz="2400" dirty="0">
                <a:latin typeface="Open Sans"/>
                <a:cs typeface="Open Sans"/>
              </a:rPr>
              <a:t>Cognitive decline</a:t>
            </a:r>
          </a:p>
          <a:p>
            <a:pPr marL="514350" indent="-514350">
              <a:spcBef>
                <a:spcPts val="0"/>
              </a:spcBef>
              <a:buAutoNum type="arabicPeriod" startAt="6"/>
            </a:pPr>
            <a:r>
              <a:rPr lang="en-US" sz="2400" dirty="0">
                <a:latin typeface="Open Sans"/>
                <a:cs typeface="Open Sans"/>
              </a:rPr>
              <a:t>Plan early for retirement</a:t>
            </a:r>
          </a:p>
          <a:p>
            <a:pPr marL="514350" indent="-514350">
              <a:spcBef>
                <a:spcPts val="0"/>
              </a:spcBef>
              <a:buAutoNum type="arabicPeriod" startAt="6"/>
            </a:pPr>
            <a:r>
              <a:rPr lang="en-US" sz="2400" dirty="0">
                <a:latin typeface="Open Sans"/>
                <a:cs typeface="Open Sans"/>
              </a:rPr>
              <a:t>Have fun and remember to smell the flowers</a:t>
            </a:r>
          </a:p>
          <a:p>
            <a:r>
              <a:rPr lang="en-US" sz="2400" dirty="0">
                <a:latin typeface="Open Sans"/>
                <a:cs typeface="Open Sans"/>
              </a:rPr>
              <a:t/>
            </a:r>
            <a:br>
              <a:rPr lang="en-US" sz="2400" dirty="0">
                <a:latin typeface="Open Sans"/>
                <a:cs typeface="Open Sans"/>
              </a:rPr>
            </a:br>
            <a:r>
              <a:rPr lang="en-US" sz="1200" i="1" dirty="0">
                <a:latin typeface="Open Sans"/>
                <a:cs typeface="Open Sans"/>
              </a:rPr>
              <a:t>Citations</a:t>
            </a:r>
          </a:p>
          <a:p>
            <a:r>
              <a:rPr lang="en-US" sz="1200" i="1" dirty="0">
                <a:latin typeface="Open Sans"/>
                <a:cs typeface="Open Sans"/>
              </a:rPr>
              <a:t>https://www.sciencecare.com/blog/10-worst-things-about-aging-that-you-wish-grandparents-warned-you-about</a:t>
            </a:r>
          </a:p>
        </p:txBody>
      </p:sp>
      <p:pic>
        <p:nvPicPr>
          <p:cNvPr id="52" name="Picture 51" descr="50+whit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53" name="Picture 52" descr="nmac_logo_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54" name="Straight Connector 53"/>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4275952"/>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descr="merlin_147430563_93dfaa36-b76e-41a6-b286-0dc693a96b28-superJumbo.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491" b="7491"/>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387601"/>
            <a:ext cx="9723119" cy="184912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MODULE 2:</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OUR HISTORY</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8" name="Picture 7"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9" name="Straight Connector 8"/>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3426335"/>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Placeholder 9" descr="denver-p-big.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8234" b="8234"/>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387600"/>
            <a:ext cx="9723119" cy="279399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EARLY ACTIVISM:</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THE DENVER PRINCIPLES</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2153712"/>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83055_denver-principles-banner.jpg_7e280077-7355-4383-9382-88f83daf986a.jpeg"/>
          <p:cNvPicPr>
            <a:picLocks noChangeAspect="1"/>
          </p:cNvPicPr>
          <p:nvPr/>
        </p:nvPicPr>
        <p:blipFill rotWithShape="1">
          <a:blip r:embed="rId2">
            <a:alphaModFix amt="18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9909"/>
          <a:stretch/>
        </p:blipFill>
        <p:spPr>
          <a:xfrm>
            <a:off x="-4174" y="223520"/>
            <a:ext cx="12231376" cy="3556000"/>
          </a:xfrm>
          <a:prstGeom prst="rect">
            <a:avLst/>
          </a:prstGeom>
        </p:spPr>
      </p:pic>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449004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DENVER</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194483"/>
            <a:ext cx="5082132"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PRINCIPLES</a:t>
            </a:r>
            <a:endPar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4257040" y="1729740"/>
            <a:ext cx="7071360" cy="762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10174" y="2103120"/>
            <a:ext cx="10509666" cy="1310640"/>
          </a:xfrm>
          <a:prstGeom prst="rect">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200"/>
              </a:solidFill>
            </a:endParaRPr>
          </a:p>
        </p:txBody>
      </p:sp>
      <p:sp>
        <p:nvSpPr>
          <p:cNvPr id="17" name="Rectangle 16"/>
          <p:cNvSpPr/>
          <p:nvPr/>
        </p:nvSpPr>
        <p:spPr>
          <a:xfrm>
            <a:off x="1107440" y="2245360"/>
            <a:ext cx="9746595" cy="1001813"/>
          </a:xfrm>
          <a:prstGeom prst="rect">
            <a:avLst/>
          </a:prstGeom>
        </p:spPr>
        <p:txBody>
          <a:bodyPr wrap="square">
            <a:spAutoFit/>
          </a:bodyPr>
          <a:lstStyle/>
          <a:p>
            <a:pPr algn="ctr">
              <a:lnSpc>
                <a:spcPct val="110000"/>
              </a:lnSpc>
            </a:pPr>
            <a:r>
              <a:rPr lang="en-US" b="1" i="1" dirty="0">
                <a:solidFill>
                  <a:schemeClr val="bg1"/>
                </a:solidFill>
                <a:latin typeface="Open Sans"/>
                <a:cs typeface="Open Sans"/>
              </a:rPr>
              <a:t>We condemn attempts to label us as "victims," a term which implies defeat, and we are only occasionally "patients," a term which implies passivity, helplessness, and dependence upon the care of others. We are "People With AIDS.”</a:t>
            </a:r>
          </a:p>
        </p:txBody>
      </p:sp>
      <p:sp>
        <p:nvSpPr>
          <p:cNvPr id="11" name="TextBox 10"/>
          <p:cNvSpPr txBox="1"/>
          <p:nvPr/>
        </p:nvSpPr>
        <p:spPr>
          <a:xfrm>
            <a:off x="934720" y="3789680"/>
            <a:ext cx="10454640" cy="2419124"/>
          </a:xfrm>
          <a:prstGeom prst="rect">
            <a:avLst/>
          </a:prstGeom>
          <a:noFill/>
        </p:spPr>
        <p:txBody>
          <a:bodyPr wrap="square" rtlCol="0">
            <a:spAutoFit/>
          </a:bodyPr>
          <a:lstStyle/>
          <a:p>
            <a:pPr>
              <a:lnSpc>
                <a:spcPct val="120000"/>
              </a:lnSpc>
              <a:spcAft>
                <a:spcPts val="900"/>
              </a:spcAft>
            </a:pPr>
            <a:r>
              <a:rPr lang="en-US" sz="2400" b="1" i="1" dirty="0">
                <a:solidFill>
                  <a:srgbClr val="C00200"/>
                </a:solidFill>
                <a:latin typeface="Open Sans"/>
                <a:cs typeface="Open Sans"/>
              </a:rPr>
              <a:t>Recommendations</a:t>
            </a:r>
            <a:r>
              <a:rPr lang="en-US" sz="2400" b="1" i="1" dirty="0">
                <a:latin typeface="Open Sans"/>
                <a:cs typeface="Open Sans"/>
              </a:rPr>
              <a:t> for All People</a:t>
            </a:r>
            <a:endParaRPr lang="en-US" sz="2400" dirty="0">
              <a:latin typeface="Open Sans"/>
              <a:cs typeface="Open Sans"/>
            </a:endParaRPr>
          </a:p>
          <a:p>
            <a:pPr marL="285750" lvl="0" indent="-285750">
              <a:lnSpc>
                <a:spcPct val="120000"/>
              </a:lnSpc>
              <a:spcAft>
                <a:spcPts val="900"/>
              </a:spcAft>
              <a:buFont typeface="Arial"/>
              <a:buChar char="•"/>
            </a:pPr>
            <a:r>
              <a:rPr lang="en-US" i="1" dirty="0">
                <a:latin typeface="Open Sans"/>
                <a:cs typeface="Open Sans"/>
              </a:rPr>
              <a:t>Support us in our struggle against those who would fire us from our jobs, evict us from our homes, refuse to touch us or separate us from our loved ones, our community or our peers, since available evidence does not support the view that AIDS can be spread by casual, social contact.</a:t>
            </a:r>
            <a:endParaRPr lang="en-US" dirty="0">
              <a:latin typeface="Open Sans"/>
              <a:cs typeface="Open Sans"/>
            </a:endParaRPr>
          </a:p>
          <a:p>
            <a:pPr marL="285750" lvl="0" indent="-285750">
              <a:lnSpc>
                <a:spcPct val="120000"/>
              </a:lnSpc>
              <a:spcAft>
                <a:spcPts val="900"/>
              </a:spcAft>
              <a:buFont typeface="Arial"/>
              <a:buChar char="•"/>
            </a:pPr>
            <a:r>
              <a:rPr lang="en-US" i="1" dirty="0">
                <a:latin typeface="Open Sans"/>
                <a:cs typeface="Open Sans"/>
              </a:rPr>
              <a:t>Not scapegoat people with AIDS, blame us for the epidemic or generalize about our lifestyles.</a:t>
            </a:r>
            <a:endParaRPr lang="en-US" dirty="0">
              <a:latin typeface="Open Sans"/>
              <a:cs typeface="Open Sans"/>
            </a:endParaRPr>
          </a:p>
        </p:txBody>
      </p:sp>
      <p:pic>
        <p:nvPicPr>
          <p:cNvPr id="18" name="Picture 17" descr="nmac_logo_final_rgb1.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5504760"/>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449004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DENVER</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194483"/>
            <a:ext cx="5082132"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PRINCIPLES</a:t>
            </a:r>
            <a:endPar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4257040" y="1729740"/>
            <a:ext cx="7071360" cy="762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418080"/>
            <a:ext cx="10454640" cy="3416320"/>
          </a:xfrm>
          <a:prstGeom prst="rect">
            <a:avLst/>
          </a:prstGeom>
          <a:noFill/>
        </p:spPr>
        <p:txBody>
          <a:bodyPr wrap="square" rtlCol="0">
            <a:spAutoFit/>
          </a:bodyPr>
          <a:lstStyle/>
          <a:p>
            <a:pPr>
              <a:spcAft>
                <a:spcPts val="900"/>
              </a:spcAft>
            </a:pPr>
            <a:r>
              <a:rPr lang="en-US" sz="2400" b="1" i="1" dirty="0">
                <a:solidFill>
                  <a:srgbClr val="C00200"/>
                </a:solidFill>
                <a:latin typeface="Open Sans"/>
                <a:cs typeface="Open Sans"/>
              </a:rPr>
              <a:t>Recommendations</a:t>
            </a:r>
            <a:r>
              <a:rPr lang="en-US" sz="2400" b="1" i="1" dirty="0">
                <a:latin typeface="Open Sans"/>
                <a:cs typeface="Open Sans"/>
              </a:rPr>
              <a:t> for People with AIDS</a:t>
            </a:r>
            <a:endParaRPr lang="en-US" sz="2400" dirty="0">
              <a:latin typeface="Open Sans"/>
              <a:cs typeface="Open Sans"/>
            </a:endParaRPr>
          </a:p>
          <a:p>
            <a:pPr marL="285750" lvl="0" indent="-285750">
              <a:spcAft>
                <a:spcPts val="900"/>
              </a:spcAft>
              <a:buFont typeface="Arial"/>
              <a:buChar char="•"/>
            </a:pPr>
            <a:r>
              <a:rPr lang="en-US" i="1" dirty="0">
                <a:latin typeface="Open Sans"/>
                <a:cs typeface="Open Sans"/>
              </a:rPr>
              <a:t>Form caucuses to choose their own representatives, to deal with the media, to choose their own agenda and to plan their own strategies.</a:t>
            </a:r>
            <a:endParaRPr lang="en-US" dirty="0">
              <a:latin typeface="Open Sans"/>
              <a:cs typeface="Open Sans"/>
            </a:endParaRPr>
          </a:p>
          <a:p>
            <a:pPr marL="285750" lvl="0" indent="-285750">
              <a:spcAft>
                <a:spcPts val="900"/>
              </a:spcAft>
              <a:buFont typeface="Arial"/>
              <a:buChar char="•"/>
            </a:pPr>
            <a:r>
              <a:rPr lang="en-US" i="1" dirty="0">
                <a:latin typeface="Open Sans"/>
                <a:cs typeface="Open Sans"/>
              </a:rPr>
              <a:t>Be involved at every level of decision-making and specifically serve on the boards of directors of provider organizations.</a:t>
            </a:r>
            <a:endParaRPr lang="en-US" dirty="0">
              <a:latin typeface="Open Sans"/>
              <a:cs typeface="Open Sans"/>
            </a:endParaRPr>
          </a:p>
          <a:p>
            <a:pPr marL="285750" lvl="0" indent="-285750">
              <a:spcAft>
                <a:spcPts val="900"/>
              </a:spcAft>
              <a:buFont typeface="Arial"/>
              <a:buChar char="•"/>
            </a:pPr>
            <a:r>
              <a:rPr lang="en-US" i="1" dirty="0">
                <a:latin typeface="Open Sans"/>
                <a:cs typeface="Open Sans"/>
              </a:rPr>
              <a:t>Be included in all AIDS forums with equal credibility as other participants, to share their own experiences and knowledge.</a:t>
            </a:r>
            <a:endParaRPr lang="en-US" dirty="0">
              <a:latin typeface="Open Sans"/>
              <a:cs typeface="Open Sans"/>
            </a:endParaRPr>
          </a:p>
          <a:p>
            <a:pPr marL="285750" lvl="0" indent="-285750">
              <a:spcAft>
                <a:spcPts val="900"/>
              </a:spcAft>
              <a:buFont typeface="Arial"/>
              <a:buChar char="•"/>
            </a:pPr>
            <a:r>
              <a:rPr lang="en-US" i="1" dirty="0">
                <a:latin typeface="Open Sans"/>
                <a:cs typeface="Open Sans"/>
              </a:rPr>
              <a:t>Substitute low-risk sexual behaviors for those which could endanger themselves or their partners; we feel people with AIDS have an ethical responsibility to inform their potential sexual partners of their health status.</a:t>
            </a:r>
            <a:endParaRPr lang="en-US" dirty="0">
              <a:latin typeface="Open Sans"/>
              <a:cs typeface="Open Sans"/>
            </a:endParaRP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7321630"/>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449004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DENVER</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194483"/>
            <a:ext cx="5082132"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PRINCIPLES</a:t>
            </a:r>
            <a:endPar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4257040" y="1729740"/>
            <a:ext cx="7071360" cy="762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418080"/>
            <a:ext cx="10454640" cy="3531736"/>
          </a:xfrm>
          <a:prstGeom prst="rect">
            <a:avLst/>
          </a:prstGeom>
          <a:noFill/>
        </p:spPr>
        <p:txBody>
          <a:bodyPr wrap="square" rtlCol="0">
            <a:spAutoFit/>
          </a:bodyPr>
          <a:lstStyle/>
          <a:p>
            <a:pPr>
              <a:spcAft>
                <a:spcPts val="900"/>
              </a:spcAft>
            </a:pPr>
            <a:r>
              <a:rPr lang="en-US" sz="2400" b="1" i="1" dirty="0">
                <a:solidFill>
                  <a:srgbClr val="C00200"/>
                </a:solidFill>
                <a:latin typeface="Open Sans"/>
                <a:cs typeface="Open Sans"/>
              </a:rPr>
              <a:t>Rights</a:t>
            </a:r>
            <a:r>
              <a:rPr lang="en-US" sz="2400" b="1" i="1" dirty="0">
                <a:latin typeface="Open Sans"/>
                <a:cs typeface="Open Sans"/>
              </a:rPr>
              <a:t> of People with AIDS</a:t>
            </a:r>
            <a:endParaRPr lang="en-US" sz="2400" dirty="0">
              <a:latin typeface="Open Sans"/>
              <a:cs typeface="Open Sans"/>
            </a:endParaRPr>
          </a:p>
          <a:p>
            <a:pPr marL="285750" lvl="0" indent="-285750">
              <a:spcAft>
                <a:spcPts val="900"/>
              </a:spcAft>
              <a:buFont typeface="Arial"/>
              <a:buChar char="•"/>
            </a:pPr>
            <a:r>
              <a:rPr lang="en-US" i="1" dirty="0">
                <a:latin typeface="Open Sans"/>
                <a:cs typeface="Open Sans"/>
              </a:rPr>
              <a:t>To as full and satisfying sexual and emotional lives as anyone else.</a:t>
            </a:r>
            <a:endParaRPr lang="en-US" dirty="0">
              <a:latin typeface="Open Sans"/>
              <a:cs typeface="Open Sans"/>
            </a:endParaRPr>
          </a:p>
          <a:p>
            <a:pPr marL="285750" lvl="0" indent="-285750">
              <a:spcAft>
                <a:spcPts val="900"/>
              </a:spcAft>
              <a:buFont typeface="Arial"/>
              <a:buChar char="•"/>
            </a:pPr>
            <a:r>
              <a:rPr lang="en-US" i="1" dirty="0">
                <a:latin typeface="Open Sans"/>
                <a:cs typeface="Open Sans"/>
              </a:rPr>
              <a:t>To quality medical treatment and quality social service provision without discrimination of any form including sexual orientation, gender, diagnosis, economic status or race.</a:t>
            </a:r>
            <a:endParaRPr lang="en-US" dirty="0">
              <a:latin typeface="Open Sans"/>
              <a:cs typeface="Open Sans"/>
            </a:endParaRPr>
          </a:p>
          <a:p>
            <a:pPr marL="285750" lvl="0" indent="-285750">
              <a:spcAft>
                <a:spcPts val="900"/>
              </a:spcAft>
              <a:buFont typeface="Arial"/>
              <a:buChar char="•"/>
            </a:pPr>
            <a:r>
              <a:rPr lang="en-US" i="1" dirty="0">
                <a:latin typeface="Open Sans"/>
                <a:cs typeface="Open Sans"/>
              </a:rPr>
              <a:t>To full explanations of all medical procedures and risks, to choose or refuse their treatment modalities, to refuse to participate in research without jeopardizing their treatment and to make informed decisions about their lives.</a:t>
            </a:r>
            <a:endParaRPr lang="en-US" dirty="0">
              <a:latin typeface="Open Sans"/>
              <a:cs typeface="Open Sans"/>
            </a:endParaRPr>
          </a:p>
          <a:p>
            <a:pPr marL="285750" lvl="0" indent="-285750">
              <a:spcAft>
                <a:spcPts val="900"/>
              </a:spcAft>
              <a:buFont typeface="Arial"/>
              <a:buChar char="•"/>
            </a:pPr>
            <a:r>
              <a:rPr lang="en-US" i="1" dirty="0">
                <a:latin typeface="Open Sans"/>
                <a:cs typeface="Open Sans"/>
              </a:rPr>
              <a:t>To privacy, to confidentiality of medical records, to human respect and to choose who their significant others are.</a:t>
            </a:r>
            <a:endParaRPr lang="en-US" dirty="0">
              <a:latin typeface="Open Sans"/>
              <a:cs typeface="Open Sans"/>
            </a:endParaRPr>
          </a:p>
          <a:p>
            <a:pPr marL="285750" lvl="0" indent="-285750">
              <a:spcAft>
                <a:spcPts val="900"/>
              </a:spcAft>
              <a:buFont typeface="Arial"/>
              <a:buChar char="•"/>
            </a:pPr>
            <a:r>
              <a:rPr lang="en-US" i="1" dirty="0">
                <a:latin typeface="Open Sans"/>
                <a:cs typeface="Open Sans"/>
              </a:rPr>
              <a:t>To die -- and to LIVE -- in dignity.</a:t>
            </a:r>
            <a:r>
              <a:rPr lang="en-US" dirty="0">
                <a:latin typeface="Open Sans"/>
                <a:cs typeface="Open Sans"/>
              </a:rPr>
              <a:t> </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1525994"/>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0"/>
            <a:ext cx="46355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838200" y="1050693"/>
            <a:ext cx="5384800" cy="4736266"/>
          </a:xfrm>
          <a:prstGeom prst="roundRect">
            <a:avLst>
              <a:gd name="adj" fmla="val 177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805068" y="1800595"/>
            <a:ext cx="449004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WE ARE THE</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7" name="TextBox 6"/>
          <p:cNvSpPr txBox="1"/>
          <p:nvPr/>
        </p:nvSpPr>
        <p:spPr>
          <a:xfrm>
            <a:off x="6805068" y="2337188"/>
            <a:ext cx="5082132" cy="861774"/>
          </a:xfrm>
          <a:prstGeom prst="rect">
            <a:avLst/>
          </a:prstGeom>
          <a:noFill/>
          <a:effectLst/>
        </p:spPr>
        <p:txBody>
          <a:bodyPr wrap="square" rtlCol="0">
            <a:spAutoFit/>
          </a:bodyPr>
          <a:lstStyle/>
          <a:p>
            <a:r>
              <a:rPr lang="en-US" sz="5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EXPERTS.</a:t>
            </a:r>
            <a:endParaRPr lang="id-ID" sz="5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8" name="TextBox 7"/>
          <p:cNvSpPr txBox="1"/>
          <p:nvPr/>
        </p:nvSpPr>
        <p:spPr>
          <a:xfrm>
            <a:off x="6802974" y="3705653"/>
            <a:ext cx="4129186" cy="1384995"/>
          </a:xfrm>
          <a:prstGeom prst="rect">
            <a:avLst/>
          </a:prstGeom>
          <a:noFill/>
          <a:effectLst/>
        </p:spPr>
        <p:txBody>
          <a:bodyPr wrap="square" rtlCol="0">
            <a:spAutoFit/>
          </a:bodyPr>
          <a:lstStyle/>
          <a:p>
            <a:r>
              <a:rPr lang="en-US" sz="2800" b="1" dirty="0">
                <a:ln w="38100">
                  <a:noFill/>
                </a:ln>
                <a:solidFill>
                  <a:srgbClr val="C00200"/>
                </a:solidFill>
                <a:latin typeface="Montserrat" panose="00000500000000000000" pitchFamily="50" charset="0"/>
                <a:ea typeface="Source Sans Pro" panose="020B0503030403020204" pitchFamily="34" charset="0"/>
                <a:cs typeface="Space Grotesk" pitchFamily="2" charset="0"/>
              </a:rPr>
              <a:t>MIPA: M</a:t>
            </a:r>
            <a:r>
              <a:rPr lang="en-US" sz="28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eaningful </a:t>
            </a:r>
            <a:r>
              <a:rPr lang="en-US" sz="2800" b="1" dirty="0">
                <a:ln w="38100">
                  <a:noFill/>
                </a:ln>
                <a:solidFill>
                  <a:srgbClr val="C00200"/>
                </a:solidFill>
                <a:latin typeface="Montserrat" panose="00000500000000000000" pitchFamily="50" charset="0"/>
                <a:ea typeface="Source Sans Pro" panose="020B0503030403020204" pitchFamily="34" charset="0"/>
                <a:cs typeface="Space Grotesk" pitchFamily="2" charset="0"/>
              </a:rPr>
              <a:t>I</a:t>
            </a:r>
            <a:r>
              <a:rPr lang="en-US" sz="28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nvolvement of </a:t>
            </a:r>
            <a:r>
              <a:rPr lang="en-US" sz="2800" b="1" dirty="0">
                <a:ln w="38100">
                  <a:noFill/>
                </a:ln>
                <a:solidFill>
                  <a:srgbClr val="C00200"/>
                </a:solidFill>
                <a:latin typeface="Montserrat" panose="00000500000000000000" pitchFamily="50" charset="0"/>
                <a:ea typeface="Source Sans Pro" panose="020B0503030403020204" pitchFamily="34" charset="0"/>
                <a:cs typeface="Space Grotesk" pitchFamily="2" charset="0"/>
              </a:rPr>
              <a:t>P</a:t>
            </a:r>
            <a:r>
              <a:rPr lang="en-US" sz="28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eople with </a:t>
            </a:r>
            <a:r>
              <a:rPr lang="en-US" sz="2800" b="1" dirty="0">
                <a:ln w="38100">
                  <a:noFill/>
                </a:ln>
                <a:solidFill>
                  <a:srgbClr val="C00200"/>
                </a:solidFill>
                <a:latin typeface="Montserrat" panose="00000500000000000000" pitchFamily="50" charset="0"/>
                <a:ea typeface="Source Sans Pro" panose="020B0503030403020204" pitchFamily="34" charset="0"/>
                <a:cs typeface="Space Grotesk" pitchFamily="2" charset="0"/>
              </a:rPr>
              <a:t>A</a:t>
            </a:r>
            <a:r>
              <a:rPr lang="en-US" sz="28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IDS/HIV</a:t>
            </a:r>
          </a:p>
        </p:txBody>
      </p:sp>
      <p:pic>
        <p:nvPicPr>
          <p:cNvPr id="4" name="Picture Placeholder 3" descr="senior-man-hat.jpg"/>
          <p:cNvPicPr>
            <a:picLocks noGrp="1" noChangeAspect="1"/>
          </p:cNvPicPr>
          <p:nvPr>
            <p:ph type="pic" sz="quarter" idx="10"/>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200" r="36984" b="-201"/>
          <a:stretch/>
        </p:blipFill>
        <p:spPr/>
      </p:pic>
      <p:pic>
        <p:nvPicPr>
          <p:cNvPr id="9" name="Picture 8" descr="nmac_logo_final_rgb1.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0" name="Picture 9" descr="50+nmac-colors.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11" name="Straight Connector 10"/>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9011844"/>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actup-activists.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500" b="12500"/>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387600"/>
            <a:ext cx="9723119" cy="279399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AIDS ACTIVISM:</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MAKING OURSELVES SEEN &amp; HEARD</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4558533"/>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3"/>
          <p:cNvGrpSpPr/>
          <p:nvPr/>
        </p:nvGrpSpPr>
        <p:grpSpPr>
          <a:xfrm rot="5400000">
            <a:off x="-3365500" y="3365500"/>
            <a:ext cx="6858000" cy="127000"/>
            <a:chOff x="0" y="0"/>
            <a:chExt cx="12192000" cy="228600"/>
          </a:xfrm>
        </p:grpSpPr>
        <p:sp>
          <p:nvSpPr>
            <p:cNvPr id="5" name="Rectangle 4"/>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6805068" y="1069075"/>
            <a:ext cx="4793122"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INTRODUCTIONS</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10" name="Rectangle 9"/>
          <p:cNvSpPr/>
          <p:nvPr/>
        </p:nvSpPr>
        <p:spPr>
          <a:xfrm>
            <a:off x="6833454" y="1894454"/>
            <a:ext cx="4911506" cy="2262158"/>
          </a:xfrm>
          <a:prstGeom prst="rect">
            <a:avLst/>
          </a:prstGeom>
        </p:spPr>
        <p:txBody>
          <a:bodyPr wrap="square">
            <a:spAutoFit/>
          </a:bodyPr>
          <a:lstStyle/>
          <a:p>
            <a:pPr marL="285750" indent="-285750" algn="just">
              <a:lnSpc>
                <a:spcPct val="200000"/>
              </a:lnSpc>
              <a:buFont typeface="Arial"/>
              <a:buChar char="•"/>
            </a:pPr>
            <a:r>
              <a:rPr lang="en-US" b="0" i="0" dirty="0">
                <a:solidFill>
                  <a:schemeClr val="tx1">
                    <a:lumMod val="65000"/>
                    <a:lumOff val="35000"/>
                  </a:schemeClr>
                </a:solidFill>
                <a:effectLst/>
                <a:latin typeface="Open Sans" panose="020B0606030504020204" pitchFamily="34" charset="0"/>
              </a:rPr>
              <a:t>Your name</a:t>
            </a:r>
          </a:p>
          <a:p>
            <a:pPr marL="285750" indent="-285750" algn="just">
              <a:lnSpc>
                <a:spcPct val="200000"/>
              </a:lnSpc>
              <a:buFont typeface="Arial"/>
              <a:buChar char="•"/>
            </a:pPr>
            <a:r>
              <a:rPr lang="en-US" dirty="0">
                <a:solidFill>
                  <a:schemeClr val="tx1">
                    <a:lumMod val="65000"/>
                    <a:lumOff val="35000"/>
                  </a:schemeClr>
                </a:solidFill>
                <a:latin typeface="Open Sans" panose="020B0606030504020204" pitchFamily="34" charset="0"/>
              </a:rPr>
              <a:t>Your gender pronouns (he, them, ze, etc)</a:t>
            </a:r>
          </a:p>
          <a:p>
            <a:pPr marL="285750" indent="-285750" algn="just">
              <a:lnSpc>
                <a:spcPct val="200000"/>
              </a:lnSpc>
              <a:buFont typeface="Arial"/>
              <a:buChar char="•"/>
            </a:pPr>
            <a:r>
              <a:rPr lang="en-US" dirty="0">
                <a:solidFill>
                  <a:schemeClr val="tx1">
                    <a:lumMod val="65000"/>
                    <a:lumOff val="35000"/>
                  </a:schemeClr>
                </a:solidFill>
                <a:latin typeface="Open Sans" panose="020B0606030504020204" pitchFamily="34" charset="0"/>
              </a:rPr>
              <a:t>When you were diagnosed</a:t>
            </a:r>
          </a:p>
          <a:p>
            <a:pPr marL="285750" indent="-285750" algn="just">
              <a:lnSpc>
                <a:spcPct val="200000"/>
              </a:lnSpc>
              <a:buFont typeface="Arial"/>
              <a:buChar char="•"/>
            </a:pPr>
            <a:r>
              <a:rPr lang="en-US" dirty="0">
                <a:solidFill>
                  <a:schemeClr val="tx1">
                    <a:lumMod val="65000"/>
                    <a:lumOff val="35000"/>
                  </a:schemeClr>
                </a:solidFill>
                <a:latin typeface="Open Sans" panose="020B0606030504020204" pitchFamily="34" charset="0"/>
              </a:rPr>
              <a:t>Involvement in HIV services</a:t>
            </a:r>
            <a:endParaRPr lang="en-US" dirty="0">
              <a:solidFill>
                <a:schemeClr val="tx1">
                  <a:lumMod val="65000"/>
                  <a:lumOff val="35000"/>
                </a:schemeClr>
              </a:solidFill>
            </a:endParaRPr>
          </a:p>
        </p:txBody>
      </p:sp>
      <p:sp>
        <p:nvSpPr>
          <p:cNvPr id="12" name="Rounded Rectangle 11"/>
          <p:cNvSpPr/>
          <p:nvPr/>
        </p:nvSpPr>
        <p:spPr>
          <a:xfrm>
            <a:off x="6802974" y="4439920"/>
            <a:ext cx="4652426" cy="108712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904574" y="4662878"/>
            <a:ext cx="4139346" cy="646331"/>
          </a:xfrm>
          <a:prstGeom prst="rect">
            <a:avLst/>
          </a:prstGeom>
          <a:noFill/>
          <a:effectLst/>
        </p:spPr>
        <p:txBody>
          <a:bodyPr wrap="square" rtlCol="0">
            <a:spAutoFit/>
          </a:bodyPr>
          <a:lstStyle/>
          <a:p>
            <a:pPr marL="285750" indent="-285750">
              <a:buFont typeface="Arial"/>
              <a:buChar char="•"/>
            </a:pPr>
            <a:r>
              <a:rPr lang="en-US" b="1" dirty="0">
                <a:ln w="38100">
                  <a:noFill/>
                </a:ln>
                <a:solidFill>
                  <a:schemeClr val="bg1"/>
                </a:solidFill>
                <a:latin typeface="Montserrat" panose="00000500000000000000" pitchFamily="50" charset="0"/>
                <a:ea typeface="Source Sans Pro" panose="020B0503030403020204" pitchFamily="34" charset="0"/>
                <a:cs typeface="Space Grotesk" pitchFamily="2" charset="0"/>
              </a:rPr>
              <a:t>One word that describes your experience with aging!</a:t>
            </a:r>
          </a:p>
        </p:txBody>
      </p:sp>
      <p:pic>
        <p:nvPicPr>
          <p:cNvPr id="51" name="Picture Placeholder 50" descr="Moises-Agosto-Rosario.jpg"/>
          <p:cNvPicPr>
            <a:picLocks noGrp="1" noChangeAspect="1"/>
          </p:cNvPicPr>
          <p:nvPr>
            <p:ph type="pic" sz="quarter" idx="10"/>
          </p:nvPr>
        </p:nvPicPr>
        <p:blipFill>
          <a:blip r:embed="rId2"/>
          <a:stretch>
            <a:fillRect/>
          </a:stretch>
        </p:blipFill>
        <p:spPr>
          <a:xfrm>
            <a:off x="1214974" y="1702594"/>
            <a:ext cx="5054600" cy="2843212"/>
          </a:xfrm>
          <a:prstGeom prst="ellipse">
            <a:avLst/>
          </a:prstGeom>
        </p:spPr>
      </p:pic>
      <p:grpSp>
        <p:nvGrpSpPr>
          <p:cNvPr id="57" name="Group 56"/>
          <p:cNvGrpSpPr/>
          <p:nvPr/>
        </p:nvGrpSpPr>
        <p:grpSpPr>
          <a:xfrm>
            <a:off x="506934" y="5397500"/>
            <a:ext cx="1219200" cy="1104900"/>
            <a:chOff x="9346134" y="-838200"/>
            <a:chExt cx="1219200" cy="1104900"/>
          </a:xfrm>
        </p:grpSpPr>
        <p:grpSp>
          <p:nvGrpSpPr>
            <p:cNvPr id="20" name="Group 19"/>
            <p:cNvGrpSpPr/>
            <p:nvPr/>
          </p:nvGrpSpPr>
          <p:grpSpPr>
            <a:xfrm>
              <a:off x="9346134" y="-838200"/>
              <a:ext cx="1219200" cy="152400"/>
              <a:chOff x="9346134" y="-838200"/>
              <a:chExt cx="1219200" cy="152400"/>
            </a:xfrm>
          </p:grpSpPr>
          <p:sp>
            <p:nvSpPr>
              <p:cNvPr id="15" name="Oval 14"/>
              <p:cNvSpPr/>
              <p:nvPr/>
            </p:nvSpPr>
            <p:spPr>
              <a:xfrm>
                <a:off x="93461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96128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98795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101462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04129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46134" y="-647700"/>
              <a:ext cx="1219200" cy="152400"/>
              <a:chOff x="9346134" y="-838200"/>
              <a:chExt cx="1219200" cy="152400"/>
            </a:xfrm>
          </p:grpSpPr>
          <p:sp>
            <p:nvSpPr>
              <p:cNvPr id="22" name="Oval 21"/>
              <p:cNvSpPr/>
              <p:nvPr/>
            </p:nvSpPr>
            <p:spPr>
              <a:xfrm>
                <a:off x="93461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6128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98795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1462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04129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p:cNvGrpSpPr/>
            <p:nvPr/>
          </p:nvGrpSpPr>
          <p:grpSpPr>
            <a:xfrm>
              <a:off x="9346134" y="-457200"/>
              <a:ext cx="1219200" cy="152400"/>
              <a:chOff x="9346134" y="-838200"/>
              <a:chExt cx="1219200" cy="152400"/>
            </a:xfrm>
          </p:grpSpPr>
          <p:sp>
            <p:nvSpPr>
              <p:cNvPr id="28" name="Oval 27"/>
              <p:cNvSpPr/>
              <p:nvPr/>
            </p:nvSpPr>
            <p:spPr>
              <a:xfrm>
                <a:off x="93461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6128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98795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01462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04129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9346134" y="-266700"/>
              <a:ext cx="1219200" cy="152400"/>
              <a:chOff x="9346134" y="-838200"/>
              <a:chExt cx="1219200" cy="152400"/>
            </a:xfrm>
          </p:grpSpPr>
          <p:sp>
            <p:nvSpPr>
              <p:cNvPr id="34" name="Oval 33"/>
              <p:cNvSpPr/>
              <p:nvPr/>
            </p:nvSpPr>
            <p:spPr>
              <a:xfrm>
                <a:off x="93461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96128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98795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01462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04129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9346134" y="-76200"/>
              <a:ext cx="1219200" cy="152400"/>
              <a:chOff x="9346134" y="-838200"/>
              <a:chExt cx="1219200" cy="152400"/>
            </a:xfrm>
          </p:grpSpPr>
          <p:sp>
            <p:nvSpPr>
              <p:cNvPr id="40" name="Oval 39"/>
              <p:cNvSpPr/>
              <p:nvPr/>
            </p:nvSpPr>
            <p:spPr>
              <a:xfrm>
                <a:off x="93461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96128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98795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101462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104129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p:cNvGrpSpPr/>
            <p:nvPr/>
          </p:nvGrpSpPr>
          <p:grpSpPr>
            <a:xfrm>
              <a:off x="9346134" y="114300"/>
              <a:ext cx="1219200" cy="152400"/>
              <a:chOff x="9346134" y="-838200"/>
              <a:chExt cx="1219200" cy="152400"/>
            </a:xfrm>
          </p:grpSpPr>
          <p:sp>
            <p:nvSpPr>
              <p:cNvPr id="46" name="Oval 45"/>
              <p:cNvSpPr/>
              <p:nvPr/>
            </p:nvSpPr>
            <p:spPr>
              <a:xfrm>
                <a:off x="93461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96128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98795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101462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10412934" y="-8382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60" name="Picture 59" descr="nmac_logo_final_rgb1.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61" name="Picture 60" descr="50+nmac-colors.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62" name="Straight Connector 61"/>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8619943"/>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act-up-silence-equals-death.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500" b="12500"/>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387600"/>
            <a:ext cx="9723119" cy="266191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MODULE 3:</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EXAMPLES OF ACTIVISM</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8" name="Picture 7"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9" name="Straight Connector 8"/>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56950688"/>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ct-up-is-watching.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5580" y="2692400"/>
            <a:ext cx="2805973" cy="1960880"/>
          </a:xfrm>
          <a:prstGeom prst="rect">
            <a:avLst/>
          </a:prstGeom>
        </p:spPr>
      </p:pic>
      <p:grpSp>
        <p:nvGrpSpPr>
          <p:cNvPr id="6" name="Group 5"/>
          <p:cNvGrpSpPr/>
          <p:nvPr/>
        </p:nvGrpSpPr>
        <p:grpSpPr>
          <a:xfrm>
            <a:off x="0" y="0"/>
            <a:ext cx="12192000" cy="228600"/>
            <a:chOff x="0" y="0"/>
            <a:chExt cx="12192000" cy="228600"/>
          </a:xfrm>
        </p:grpSpPr>
        <p:sp>
          <p:nvSpPr>
            <p:cNvPr id="7" name="Rectangle 6"/>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6885494" y="1817442"/>
            <a:ext cx="4490046" cy="707886"/>
          </a:xfrm>
          <a:prstGeom prst="rect">
            <a:avLst/>
          </a:prstGeom>
          <a:noFill/>
          <a:effectLst/>
        </p:spPr>
        <p:txBody>
          <a:bodyPr wrap="square" rtlCol="0">
            <a:spAutoFit/>
          </a:bodyPr>
          <a:lstStyle/>
          <a:p>
            <a:r>
              <a:rPr lang="en-US"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rPr>
              <a:t>ACT UP</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11" name="TextBox 10"/>
          <p:cNvSpPr txBox="1"/>
          <p:nvPr/>
        </p:nvSpPr>
        <p:spPr>
          <a:xfrm>
            <a:off x="6883400" y="1507620"/>
            <a:ext cx="3475828" cy="276999"/>
          </a:xfrm>
          <a:prstGeom prst="rect">
            <a:avLst/>
          </a:prstGeom>
          <a:noFill/>
          <a:effectLst/>
        </p:spPr>
        <p:txBody>
          <a:bodyPr wrap="square" rtlCol="0">
            <a:spAutoFit/>
          </a:bodyPr>
          <a:lstStyle/>
          <a:p>
            <a:r>
              <a:rPr lang="en-US" sz="1200" b="1" dirty="0">
                <a:ln w="38100">
                  <a:noFill/>
                </a:ln>
                <a:solidFill>
                  <a:srgbClr val="C00200"/>
                </a:solidFill>
                <a:latin typeface="Montserrat" panose="00000500000000000000" pitchFamily="50" charset="0"/>
                <a:ea typeface="Source Sans Pro" panose="020B0503030403020204" pitchFamily="34" charset="0"/>
                <a:cs typeface="Space Grotesk" pitchFamily="2" charset="0"/>
              </a:rPr>
              <a:t>MODULE 3: </a:t>
            </a:r>
            <a:r>
              <a:rPr lang="en-US" sz="12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EXAMPLES OF ACTIVISM</a:t>
            </a:r>
          </a:p>
        </p:txBody>
      </p:sp>
      <p:sp>
        <p:nvSpPr>
          <p:cNvPr id="12" name="Rectangle 11"/>
          <p:cNvSpPr/>
          <p:nvPr/>
        </p:nvSpPr>
        <p:spPr>
          <a:xfrm>
            <a:off x="6883400" y="2785061"/>
            <a:ext cx="4442784" cy="2862323"/>
          </a:xfrm>
          <a:prstGeom prst="rect">
            <a:avLst/>
          </a:prstGeom>
        </p:spPr>
        <p:txBody>
          <a:bodyPr wrap="square">
            <a:spAutoFit/>
          </a:bodyPr>
          <a:lstStyle/>
          <a:p>
            <a:pPr algn="just"/>
            <a:r>
              <a:rPr lang="en-US" dirty="0">
                <a:latin typeface="Open Sans"/>
                <a:cs typeface="Open Sans"/>
              </a:rPr>
              <a:t>The AIDS Coalition to Unleash Power—better known as ACT UP—is one of the first examples of people taking their activism and anger about a disease to the streets. ACT UP was formed in New York City in 1987. Throughout the 80s, ACT UP's primary focus was on access to experimental AIDS drugs and a coordinated national policy to fight the disease.</a:t>
            </a:r>
            <a:endParaRPr lang="en-US" dirty="0">
              <a:solidFill>
                <a:schemeClr val="tx1">
                  <a:lumMod val="65000"/>
                  <a:lumOff val="35000"/>
                </a:schemeClr>
              </a:solidFill>
            </a:endParaRPr>
          </a:p>
        </p:txBody>
      </p:sp>
      <p:sp>
        <p:nvSpPr>
          <p:cNvPr id="14" name="Rounded Rectangle 13"/>
          <p:cNvSpPr/>
          <p:nvPr/>
        </p:nvSpPr>
        <p:spPr>
          <a:xfrm>
            <a:off x="1941721" y="4522857"/>
            <a:ext cx="568186" cy="568186"/>
          </a:xfrm>
          <a:prstGeom prst="roundRect">
            <a:avLst/>
          </a:prstGeom>
          <a:solidFill>
            <a:srgbClr val="C0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87400" y="5165586"/>
            <a:ext cx="1017379" cy="10173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509907" y="5291207"/>
            <a:ext cx="447536" cy="44753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703971" y="1942408"/>
            <a:ext cx="909430" cy="90943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830157" y="2082800"/>
            <a:ext cx="867119" cy="867119"/>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1054100" y="5395565"/>
            <a:ext cx="887621" cy="887621"/>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2030674" y="4608635"/>
            <a:ext cx="557090" cy="557090"/>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2608749" y="5370330"/>
            <a:ext cx="428394" cy="428394"/>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E743FC2-ABB3-C649-98E6-478FED4C6DFC}"/>
              </a:ext>
            </a:extLst>
          </p:cNvPr>
          <p:cNvPicPr>
            <a:picLocks noChangeAspect="1"/>
          </p:cNvPicPr>
          <p:nvPr/>
        </p:nvPicPr>
        <p:blipFill>
          <a:blip r:embed="rId3"/>
          <a:stretch>
            <a:fillRect/>
          </a:stretch>
        </p:blipFill>
        <p:spPr>
          <a:xfrm>
            <a:off x="1859280" y="913130"/>
            <a:ext cx="2437469" cy="1483677"/>
          </a:xfrm>
          <a:prstGeom prst="rect">
            <a:avLst/>
          </a:prstGeom>
        </p:spPr>
      </p:pic>
      <p:pic>
        <p:nvPicPr>
          <p:cNvPr id="24" name="Picture 2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9F4EE3C-7D45-B64E-B95E-29A40C078599}"/>
              </a:ext>
            </a:extLst>
          </p:cNvPr>
          <p:cNvPicPr>
            <a:picLocks noChangeAspect="1"/>
          </p:cNvPicPr>
          <p:nvPr/>
        </p:nvPicPr>
        <p:blipFill>
          <a:blip r:embed="rId4"/>
          <a:stretch>
            <a:fillRect/>
          </a:stretch>
        </p:blipFill>
        <p:spPr>
          <a:xfrm>
            <a:off x="3190240" y="3146817"/>
            <a:ext cx="2438419" cy="2888224"/>
          </a:xfrm>
          <a:prstGeom prst="rect">
            <a:avLst/>
          </a:prstGeom>
        </p:spPr>
      </p:pic>
      <p:pic>
        <p:nvPicPr>
          <p:cNvPr id="25" name="Picture 24" descr="nmac_logo_final_rgb1.pn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26" name="Picture 25" descr="50+nmac-colors.png"/>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7" name="Straight Connector 26"/>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3304119"/>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urviving-and-thriving-with-AIDS-BOOK.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59840" y="670560"/>
            <a:ext cx="4395160" cy="5618480"/>
          </a:xfrm>
          <a:prstGeom prst="rect">
            <a:avLst/>
          </a:prstGeom>
        </p:spPr>
      </p:pic>
      <p:grpSp>
        <p:nvGrpSpPr>
          <p:cNvPr id="6" name="Group 5"/>
          <p:cNvGrpSpPr/>
          <p:nvPr/>
        </p:nvGrpSpPr>
        <p:grpSpPr>
          <a:xfrm>
            <a:off x="0" y="0"/>
            <a:ext cx="12192000" cy="228600"/>
            <a:chOff x="0" y="0"/>
            <a:chExt cx="12192000" cy="228600"/>
          </a:xfrm>
        </p:grpSpPr>
        <p:sp>
          <p:nvSpPr>
            <p:cNvPr id="7" name="Rectangle 6"/>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6885494" y="1817442"/>
            <a:ext cx="4859466" cy="1323439"/>
          </a:xfrm>
          <a:prstGeom prst="rect">
            <a:avLst/>
          </a:prstGeom>
          <a:noFill/>
          <a:effectLst/>
        </p:spPr>
        <p:txBody>
          <a:bodyPr wrap="square" rtlCol="0">
            <a:spAutoFit/>
          </a:bodyPr>
          <a:lstStyle/>
          <a:p>
            <a:r>
              <a:rPr lang="en-US"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rPr>
              <a:t>PEOPLE WITH AIDS COALITIONS</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11" name="TextBox 10"/>
          <p:cNvSpPr txBox="1"/>
          <p:nvPr/>
        </p:nvSpPr>
        <p:spPr>
          <a:xfrm>
            <a:off x="6883400" y="1507620"/>
            <a:ext cx="3475828" cy="276999"/>
          </a:xfrm>
          <a:prstGeom prst="rect">
            <a:avLst/>
          </a:prstGeom>
          <a:noFill/>
          <a:effectLst/>
        </p:spPr>
        <p:txBody>
          <a:bodyPr wrap="square" rtlCol="0">
            <a:spAutoFit/>
          </a:bodyPr>
          <a:lstStyle/>
          <a:p>
            <a:r>
              <a:rPr lang="en-US" sz="1200" b="1" dirty="0">
                <a:ln w="38100">
                  <a:noFill/>
                </a:ln>
                <a:solidFill>
                  <a:srgbClr val="C00200"/>
                </a:solidFill>
                <a:latin typeface="Montserrat" panose="00000500000000000000" pitchFamily="50" charset="0"/>
                <a:ea typeface="Source Sans Pro" panose="020B0503030403020204" pitchFamily="34" charset="0"/>
                <a:cs typeface="Space Grotesk" pitchFamily="2" charset="0"/>
              </a:rPr>
              <a:t>MODULE 3: </a:t>
            </a:r>
            <a:r>
              <a:rPr lang="en-US" sz="12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EXAMPLES OF ACTIVISM</a:t>
            </a:r>
          </a:p>
        </p:txBody>
      </p:sp>
      <p:sp>
        <p:nvSpPr>
          <p:cNvPr id="12" name="Rectangle 11"/>
          <p:cNvSpPr/>
          <p:nvPr/>
        </p:nvSpPr>
        <p:spPr>
          <a:xfrm>
            <a:off x="6782412" y="3653435"/>
            <a:ext cx="4442784" cy="2308324"/>
          </a:xfrm>
          <a:prstGeom prst="rect">
            <a:avLst/>
          </a:prstGeom>
        </p:spPr>
        <p:txBody>
          <a:bodyPr wrap="square">
            <a:spAutoFit/>
          </a:bodyPr>
          <a:lstStyle/>
          <a:p>
            <a:pPr algn="just"/>
            <a:r>
              <a:rPr lang="en-US" dirty="0">
                <a:latin typeface="Open Sans"/>
                <a:cs typeface="Open Sans"/>
              </a:rPr>
              <a:t>The People with AIDS Coalition in New York City was formed in 1985. Their motto was "Fighting for Our Lives." The coalition published </a:t>
            </a:r>
            <a:r>
              <a:rPr lang="en-US" i="1" dirty="0">
                <a:latin typeface="Open Sans"/>
                <a:cs typeface="Open Sans"/>
              </a:rPr>
              <a:t>Surviving and Thriving with AIDS</a:t>
            </a:r>
            <a:r>
              <a:rPr lang="en-US" dirty="0">
                <a:latin typeface="Open Sans"/>
                <a:cs typeface="Open Sans"/>
              </a:rPr>
              <a:t>, a manual that provided practical information on how to live with HIV—the voice of experience.</a:t>
            </a:r>
            <a:endParaRPr lang="en-US" dirty="0">
              <a:solidFill>
                <a:schemeClr val="tx1">
                  <a:lumMod val="65000"/>
                  <a:lumOff val="35000"/>
                </a:schemeClr>
              </a:solidFill>
            </a:endParaRPr>
          </a:p>
        </p:txBody>
      </p:sp>
      <p:sp>
        <p:nvSpPr>
          <p:cNvPr id="14" name="Rounded Rectangle 13"/>
          <p:cNvSpPr/>
          <p:nvPr/>
        </p:nvSpPr>
        <p:spPr>
          <a:xfrm>
            <a:off x="1941721" y="4522857"/>
            <a:ext cx="568186" cy="568186"/>
          </a:xfrm>
          <a:prstGeom prst="roundRect">
            <a:avLst/>
          </a:prstGeom>
          <a:solidFill>
            <a:srgbClr val="C0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87400" y="5165586"/>
            <a:ext cx="1017379" cy="10173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509907" y="5291207"/>
            <a:ext cx="447536" cy="44753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703971" y="1942408"/>
            <a:ext cx="909430" cy="90943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830157" y="2082800"/>
            <a:ext cx="867119" cy="867119"/>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1054100" y="5395565"/>
            <a:ext cx="887621" cy="887621"/>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2030674" y="4608635"/>
            <a:ext cx="557090" cy="557090"/>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2608749" y="5370330"/>
            <a:ext cx="428394" cy="428394"/>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nmac_logo_final_rgb1.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26" name="Picture 25" descr="50+nmac-colors.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7" name="Straight Connector 26"/>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7352081"/>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 name="Group 5"/>
          <p:cNvGrpSpPr/>
          <p:nvPr/>
        </p:nvGrpSpPr>
        <p:grpSpPr>
          <a:xfrm>
            <a:off x="0" y="0"/>
            <a:ext cx="12192000" cy="228600"/>
            <a:chOff x="0" y="0"/>
            <a:chExt cx="12192000" cy="228600"/>
          </a:xfrm>
        </p:grpSpPr>
        <p:sp>
          <p:nvSpPr>
            <p:cNvPr id="7" name="Rectangle 6"/>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6885494" y="1817442"/>
            <a:ext cx="4859466" cy="707886"/>
          </a:xfrm>
          <a:prstGeom prst="rect">
            <a:avLst/>
          </a:prstGeom>
          <a:noFill/>
          <a:effectLst/>
        </p:spPr>
        <p:txBody>
          <a:bodyPr wrap="square" rtlCol="0">
            <a:spAutoFit/>
          </a:bodyPr>
          <a:lstStyle/>
          <a:p>
            <a:r>
              <a:rPr lang="en-US"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rPr>
              <a:t>BUYERS’ CLUBS</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11" name="TextBox 10"/>
          <p:cNvSpPr txBox="1"/>
          <p:nvPr/>
        </p:nvSpPr>
        <p:spPr>
          <a:xfrm>
            <a:off x="6883400" y="1507620"/>
            <a:ext cx="3475828" cy="276999"/>
          </a:xfrm>
          <a:prstGeom prst="rect">
            <a:avLst/>
          </a:prstGeom>
          <a:noFill/>
          <a:effectLst/>
        </p:spPr>
        <p:txBody>
          <a:bodyPr wrap="square" rtlCol="0">
            <a:spAutoFit/>
          </a:bodyPr>
          <a:lstStyle/>
          <a:p>
            <a:r>
              <a:rPr lang="en-US" sz="1200" b="1" dirty="0">
                <a:ln w="38100">
                  <a:noFill/>
                </a:ln>
                <a:solidFill>
                  <a:srgbClr val="C00200"/>
                </a:solidFill>
                <a:latin typeface="Montserrat" panose="00000500000000000000" pitchFamily="50" charset="0"/>
                <a:ea typeface="Source Sans Pro" panose="020B0503030403020204" pitchFamily="34" charset="0"/>
                <a:cs typeface="Space Grotesk" pitchFamily="2" charset="0"/>
              </a:rPr>
              <a:t>MODULE 3: </a:t>
            </a:r>
            <a:r>
              <a:rPr lang="en-US" sz="12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EXAMPLES OF ACTIVISM</a:t>
            </a:r>
          </a:p>
        </p:txBody>
      </p:sp>
      <p:sp>
        <p:nvSpPr>
          <p:cNvPr id="12" name="Rectangle 11"/>
          <p:cNvSpPr/>
          <p:nvPr/>
        </p:nvSpPr>
        <p:spPr>
          <a:xfrm>
            <a:off x="6883400" y="2693621"/>
            <a:ext cx="4442784" cy="2862323"/>
          </a:xfrm>
          <a:prstGeom prst="rect">
            <a:avLst/>
          </a:prstGeom>
        </p:spPr>
        <p:txBody>
          <a:bodyPr wrap="square">
            <a:spAutoFit/>
          </a:bodyPr>
          <a:lstStyle/>
          <a:p>
            <a:pPr algn="just"/>
            <a:r>
              <a:rPr lang="en-US" dirty="0">
                <a:latin typeface="Open Sans"/>
                <a:cs typeface="Open Sans"/>
              </a:rPr>
              <a:t>The PWA (People With AIDS) Health Group was founded in 1987 in New York City, and it was dedicated to providing access to promising or experimental treatments for HIV/AIDs. The PWA Health Group was founded by Thomas Hannan and Michael Callen, both PWAs, and their physician, Joseph Sonnabend MD, and it was organized in New York State as People With AIDS Working for Health, Inc.</a:t>
            </a:r>
            <a:endParaRPr lang="en-US" dirty="0">
              <a:solidFill>
                <a:schemeClr val="tx1">
                  <a:lumMod val="65000"/>
                  <a:lumOff val="35000"/>
                </a:schemeClr>
              </a:solidFill>
            </a:endParaRPr>
          </a:p>
        </p:txBody>
      </p:sp>
      <p:sp>
        <p:nvSpPr>
          <p:cNvPr id="14" name="Rounded Rectangle 13"/>
          <p:cNvSpPr/>
          <p:nvPr/>
        </p:nvSpPr>
        <p:spPr>
          <a:xfrm>
            <a:off x="1941721" y="4522857"/>
            <a:ext cx="568186" cy="568186"/>
          </a:xfrm>
          <a:prstGeom prst="roundRect">
            <a:avLst/>
          </a:prstGeom>
          <a:solidFill>
            <a:srgbClr val="C0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87400" y="5165586"/>
            <a:ext cx="1017379" cy="10173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509907" y="5291207"/>
            <a:ext cx="447536" cy="44753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703971" y="1942408"/>
            <a:ext cx="909430" cy="90943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830157" y="2082800"/>
            <a:ext cx="867119" cy="867119"/>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1054100" y="5395565"/>
            <a:ext cx="887621" cy="887621"/>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2030674" y="4608635"/>
            <a:ext cx="557090" cy="557090"/>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2608749" y="5370330"/>
            <a:ext cx="428394" cy="428394"/>
          </a:xfrm>
          <a:prstGeom prst="round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26" name="Picture 25"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7" name="Straight Connector 26"/>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Joseph_Sonnabend_(1933–2021).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9780" y="1562100"/>
            <a:ext cx="2899695" cy="2522220"/>
          </a:xfrm>
          <a:prstGeom prst="rect">
            <a:avLst/>
          </a:prstGeom>
        </p:spPr>
      </p:pic>
      <p:pic>
        <p:nvPicPr>
          <p:cNvPr id="5" name="Picture 4" descr="Michael-Callen-.pn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66440" y="3251200"/>
            <a:ext cx="2921000" cy="2921000"/>
          </a:xfrm>
          <a:prstGeom prst="rect">
            <a:avLst/>
          </a:prstGeom>
        </p:spPr>
      </p:pic>
      <p:pic>
        <p:nvPicPr>
          <p:cNvPr id="10" name="Picture 9" descr="pwahealthgroup.jpe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39160" y="985520"/>
            <a:ext cx="1010920" cy="1010920"/>
          </a:xfrm>
          <a:prstGeom prst="rect">
            <a:avLst/>
          </a:prstGeom>
        </p:spPr>
      </p:pic>
      <p:sp>
        <p:nvSpPr>
          <p:cNvPr id="13" name="TextBox 12"/>
          <p:cNvSpPr txBox="1"/>
          <p:nvPr/>
        </p:nvSpPr>
        <p:spPr>
          <a:xfrm>
            <a:off x="792480" y="4165600"/>
            <a:ext cx="1559917" cy="246221"/>
          </a:xfrm>
          <a:prstGeom prst="rect">
            <a:avLst/>
          </a:prstGeom>
          <a:noFill/>
        </p:spPr>
        <p:txBody>
          <a:bodyPr wrap="none" rtlCol="0">
            <a:spAutoFit/>
          </a:bodyPr>
          <a:lstStyle/>
          <a:p>
            <a:r>
              <a:rPr lang="en-US" sz="1000" dirty="0">
                <a:latin typeface="Open Sans"/>
                <a:cs typeface="Open Sans"/>
              </a:rPr>
              <a:t>Joseph Sonnabend MD</a:t>
            </a:r>
            <a:endParaRPr lang="en-US" sz="1000" dirty="0"/>
          </a:p>
        </p:txBody>
      </p:sp>
      <p:sp>
        <p:nvSpPr>
          <p:cNvPr id="28" name="TextBox 27"/>
          <p:cNvSpPr txBox="1"/>
          <p:nvPr/>
        </p:nvSpPr>
        <p:spPr>
          <a:xfrm>
            <a:off x="3281680" y="6228080"/>
            <a:ext cx="1049411" cy="246221"/>
          </a:xfrm>
          <a:prstGeom prst="rect">
            <a:avLst/>
          </a:prstGeom>
          <a:noFill/>
        </p:spPr>
        <p:txBody>
          <a:bodyPr wrap="none" rtlCol="0">
            <a:spAutoFit/>
          </a:bodyPr>
          <a:lstStyle/>
          <a:p>
            <a:r>
              <a:rPr lang="en-US" sz="1000" dirty="0">
                <a:latin typeface="Open Sans"/>
                <a:cs typeface="Open Sans"/>
              </a:rPr>
              <a:t>Michael Callen</a:t>
            </a:r>
            <a:endParaRPr lang="en-US" sz="1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0868291"/>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larry-kramer-portrait.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5" b="55"/>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3342640"/>
            <a:ext cx="9723119" cy="279399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LEGACY OF ACTIVISM:</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DID IT MAKE A DIFFERENCE?</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6495262"/>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PeterstaleyCover-1068x600.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2" r="62"/>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3129280"/>
            <a:ext cx="9723119" cy="279399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ACTIVISM TODAY:</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ELDERS WITH HIV ARE USING THEIR VOICES</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5269403"/>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837736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ELDERS WITH HIV ARE</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194483"/>
            <a:ext cx="622344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USING THEIR VOICES</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a:off x="6654800" y="1729740"/>
            <a:ext cx="467360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418080"/>
            <a:ext cx="8290560" cy="3139321"/>
          </a:xfrm>
          <a:prstGeom prst="rect">
            <a:avLst/>
          </a:prstGeom>
          <a:noFill/>
        </p:spPr>
        <p:txBody>
          <a:bodyPr wrap="square" rtlCol="0">
            <a:spAutoFit/>
          </a:bodyPr>
          <a:lstStyle/>
          <a:p>
            <a:pPr marL="285750" indent="-285750">
              <a:buFont typeface="Arial"/>
              <a:buChar char="•"/>
            </a:pPr>
            <a:r>
              <a:rPr lang="en-US" b="1" dirty="0">
                <a:solidFill>
                  <a:srgbClr val="C00200"/>
                </a:solidFill>
                <a:latin typeface="Open Sans"/>
                <a:cs typeface="Open Sans"/>
              </a:rPr>
              <a:t>SAGE</a:t>
            </a:r>
            <a:r>
              <a:rPr lang="en-US" dirty="0">
                <a:solidFill>
                  <a:srgbClr val="C00200"/>
                </a:solidFill>
                <a:latin typeface="Open Sans"/>
                <a:cs typeface="Open Sans"/>
              </a:rPr>
              <a:t> </a:t>
            </a:r>
            <a:r>
              <a:rPr lang="en-US" dirty="0">
                <a:latin typeface="Open Sans"/>
                <a:cs typeface="Open Sans"/>
              </a:rPr>
              <a:t>is an advocacy and resource organization focused on LGBTQ elders. It focuses on the needs of long-term HIV survivors and LGBTQ older people living with HIV, advocating for policies and services that are responsive to their needs.</a:t>
            </a:r>
            <a:br>
              <a:rPr lang="en-US" dirty="0">
                <a:latin typeface="Open Sans"/>
                <a:cs typeface="Open Sans"/>
              </a:rPr>
            </a:br>
            <a:endParaRPr lang="en-US" dirty="0">
              <a:latin typeface="Open Sans"/>
              <a:cs typeface="Open Sans"/>
            </a:endParaRPr>
          </a:p>
          <a:p>
            <a:pPr marL="285750" indent="-285750">
              <a:buFont typeface="Arial"/>
              <a:buChar char="•"/>
            </a:pPr>
            <a:r>
              <a:rPr lang="en-US" b="1" dirty="0">
                <a:solidFill>
                  <a:srgbClr val="C00200"/>
                </a:solidFill>
                <a:latin typeface="Open Sans"/>
                <a:cs typeface="Open Sans"/>
              </a:rPr>
              <a:t>Let's Kick ASS</a:t>
            </a:r>
            <a:r>
              <a:rPr lang="en-US" dirty="0">
                <a:solidFill>
                  <a:srgbClr val="C00200"/>
                </a:solidFill>
                <a:latin typeface="Open Sans"/>
                <a:cs typeface="Open Sans"/>
              </a:rPr>
              <a:t> </a:t>
            </a:r>
            <a:r>
              <a:rPr lang="en-US" dirty="0">
                <a:latin typeface="Open Sans"/>
                <a:cs typeface="Open Sans"/>
              </a:rPr>
              <a:t>(AIDS Survivor Syndrome) is a volunteer, grassroots movement to empower long-term survivors and elder people with HIV</a:t>
            </a:r>
            <a:br>
              <a:rPr lang="en-US" dirty="0">
                <a:latin typeface="Open Sans"/>
                <a:cs typeface="Open Sans"/>
              </a:rPr>
            </a:br>
            <a:endParaRPr lang="en-US" dirty="0">
              <a:latin typeface="Open Sans"/>
              <a:cs typeface="Open Sans"/>
            </a:endParaRPr>
          </a:p>
          <a:p>
            <a:pPr marL="285750" indent="-285750">
              <a:buFont typeface="Arial"/>
              <a:buChar char="•"/>
            </a:pPr>
            <a:r>
              <a:rPr lang="en-US" b="1" dirty="0">
                <a:solidFill>
                  <a:srgbClr val="C00200"/>
                </a:solidFill>
                <a:latin typeface="Open Sans"/>
                <a:cs typeface="Open Sans"/>
              </a:rPr>
              <a:t>The Reunion Project</a:t>
            </a:r>
            <a:r>
              <a:rPr lang="en-US" dirty="0">
                <a:latin typeface="Open Sans"/>
                <a:cs typeface="Open Sans"/>
              </a:rPr>
              <a:t>, a project of the Test Positive Aware Network or TPAN, is the national alliance of long-term survivors of HIV. It holds national and local educational and advocacy events.</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9235440" y="2497715"/>
            <a:ext cx="2103120" cy="747336"/>
          </a:xfrm>
          <a:prstGeom prst="rect">
            <a:avLst/>
          </a:prstGeom>
        </p:spPr>
      </p:pic>
      <p:pic>
        <p:nvPicPr>
          <p:cNvPr id="4" name="Picture 3"/>
          <p:cNvPicPr>
            <a:picLocks noChangeAspect="1"/>
          </p:cNvPicPr>
          <p:nvPr/>
        </p:nvPicPr>
        <p:blipFill>
          <a:blip r:embed="rId5"/>
          <a:stretch>
            <a:fillRect/>
          </a:stretch>
        </p:blipFill>
        <p:spPr>
          <a:xfrm>
            <a:off x="9253220" y="3477260"/>
            <a:ext cx="1033780" cy="1033780"/>
          </a:xfrm>
          <a:prstGeom prst="rect">
            <a:avLst/>
          </a:prstGeom>
        </p:spPr>
      </p:pic>
      <p:pic>
        <p:nvPicPr>
          <p:cNvPr id="10" name="Picture 9"/>
          <p:cNvPicPr>
            <a:picLocks noChangeAspect="1"/>
          </p:cNvPicPr>
          <p:nvPr/>
        </p:nvPicPr>
        <p:blipFill>
          <a:blip r:embed="rId6"/>
          <a:stretch>
            <a:fillRect/>
          </a:stretch>
        </p:blipFill>
        <p:spPr>
          <a:xfrm>
            <a:off x="9161780" y="4686300"/>
            <a:ext cx="2065020" cy="96032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0350146"/>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Placeholder 9" descr="fiercey.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17" r="617"/>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011680"/>
            <a:ext cx="9723119" cy="376935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54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NMAC’S BLOC PROGRAM</a:t>
            </a:r>
          </a:p>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TRAINING PEOPLE OF COLOR WITH HIV TO BE LEADERS  </a:t>
            </a: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6375235"/>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837736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NMAC’S</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194483"/>
            <a:ext cx="622344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BLOC PROGRAM</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5313680" y="1729740"/>
            <a:ext cx="6014720" cy="1778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418080"/>
            <a:ext cx="6888480" cy="3139321"/>
          </a:xfrm>
          <a:prstGeom prst="rect">
            <a:avLst/>
          </a:prstGeom>
          <a:noFill/>
        </p:spPr>
        <p:txBody>
          <a:bodyPr wrap="square" rtlCol="0">
            <a:spAutoFit/>
          </a:bodyPr>
          <a:lstStyle/>
          <a:p>
            <a:pPr marL="285750" lvl="0" indent="-285750">
              <a:buFont typeface="Arial"/>
              <a:buChar char="•"/>
            </a:pPr>
            <a:r>
              <a:rPr lang="en-US" sz="2200" dirty="0">
                <a:latin typeface="Open Sans"/>
                <a:cs typeface="Open Sans"/>
              </a:rPr>
              <a:t>It is designed to train people of color living with HIV in leadership roles to improve HIV service delivery. BLOC also promotes racial justice and health equity.</a:t>
            </a:r>
            <a:br>
              <a:rPr lang="en-US" sz="2200" dirty="0">
                <a:latin typeface="Open Sans"/>
                <a:cs typeface="Open Sans"/>
              </a:rPr>
            </a:br>
            <a:endParaRPr lang="en-US" sz="2200" dirty="0">
              <a:latin typeface="Open Sans"/>
              <a:cs typeface="Open Sans"/>
            </a:endParaRPr>
          </a:p>
          <a:p>
            <a:pPr marL="285750" lvl="0" indent="-285750">
              <a:buFont typeface="Arial"/>
              <a:buChar char="•"/>
            </a:pPr>
            <a:r>
              <a:rPr lang="en-US" sz="2200" dirty="0">
                <a:latin typeface="Open Sans"/>
                <a:cs typeface="Open Sans"/>
              </a:rPr>
              <a:t>BLOC is a “train the trainer” program. Participants commit to conducting BLOC trainings for people of color with HIV in their community.</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13" name="Picture 12" descr="BLOC_4.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521192" y="2515616"/>
            <a:ext cx="2688336" cy="102412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7486751"/>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837736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NMAC’S</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194483"/>
            <a:ext cx="670096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50+ STRONG &amp; HEALTHY</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7355840" y="1729740"/>
            <a:ext cx="3972560" cy="1174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418080"/>
            <a:ext cx="7366000" cy="3170099"/>
          </a:xfrm>
          <a:prstGeom prst="rect">
            <a:avLst/>
          </a:prstGeom>
          <a:noFill/>
        </p:spPr>
        <p:txBody>
          <a:bodyPr wrap="square" rtlCol="0">
            <a:spAutoFit/>
          </a:bodyPr>
          <a:lstStyle/>
          <a:p>
            <a:pPr marL="342900" indent="-342900">
              <a:buFont typeface="Arial"/>
              <a:buChar char="•"/>
            </a:pPr>
            <a:r>
              <a:rPr lang="de-DE" sz="2000" b="1" dirty="0">
                <a:solidFill>
                  <a:srgbClr val="C00200"/>
                </a:solidFill>
                <a:latin typeface="Open Sans"/>
                <a:cs typeface="Open Sans"/>
              </a:rPr>
              <a:t>NMAC's </a:t>
            </a:r>
            <a:r>
              <a:rPr lang="en-US" sz="2000" b="1" dirty="0">
                <a:solidFill>
                  <a:srgbClr val="C00200"/>
                </a:solidFill>
                <a:latin typeface="Open Sans"/>
                <a:cs typeface="Open Sans"/>
              </a:rPr>
              <a:t>HIV 50+ Strong and Healthy </a:t>
            </a:r>
            <a:r>
              <a:rPr lang="en-US" sz="2000" dirty="0">
                <a:latin typeface="Open Sans"/>
                <a:cs typeface="Open Sans"/>
              </a:rPr>
              <a:t>program offers participants the opportunity to give back to their community by giving them the tools to self-advocate </a:t>
            </a:r>
            <a:br>
              <a:rPr lang="en-US" sz="2000" dirty="0">
                <a:latin typeface="Open Sans"/>
                <a:cs typeface="Open Sans"/>
              </a:rPr>
            </a:br>
            <a:r>
              <a:rPr lang="en-US" sz="2000" dirty="0">
                <a:latin typeface="Open Sans"/>
                <a:cs typeface="Open Sans"/>
              </a:rPr>
              <a:t>and advocate for their peers.  </a:t>
            </a:r>
            <a:br>
              <a:rPr lang="en-US" sz="2000" dirty="0">
                <a:latin typeface="Open Sans"/>
                <a:cs typeface="Open Sans"/>
              </a:rPr>
            </a:br>
            <a:endParaRPr lang="en-US" sz="2000" dirty="0">
              <a:latin typeface="Open Sans"/>
              <a:cs typeface="Open Sans"/>
            </a:endParaRPr>
          </a:p>
          <a:p>
            <a:pPr marL="342900" indent="-342900">
              <a:buFont typeface="Arial"/>
              <a:buChar char="•"/>
            </a:pPr>
            <a:r>
              <a:rPr lang="de-DE" sz="2000" b="1" dirty="0">
                <a:solidFill>
                  <a:srgbClr val="C00200"/>
                </a:solidFill>
                <a:latin typeface="Open Sans"/>
                <a:cs typeface="Open Sans"/>
              </a:rPr>
              <a:t>NMAC‘s Treatment Division</a:t>
            </a:r>
            <a:r>
              <a:rPr lang="de-DE" sz="2000" dirty="0">
                <a:latin typeface="Open Sans"/>
                <a:cs typeface="Open Sans"/>
              </a:rPr>
              <a:t> helps trainees </a:t>
            </a:r>
            <a:r>
              <a:rPr lang="en-US" sz="2000" dirty="0">
                <a:latin typeface="Open Sans"/>
                <a:cs typeface="Open Sans"/>
              </a:rPr>
              <a:t>organize educational opportunities and community events for their peers and advocacy activities focused on Congress, federal agencies, and the administration. For more information on the program, visit: </a:t>
            </a:r>
            <a:r>
              <a:rPr lang="en-US" sz="2000" u="sng" dirty="0">
                <a:latin typeface="Open Sans"/>
                <a:cs typeface="Open Sans"/>
                <a:hlinkClick r:id="rId2"/>
              </a:rPr>
              <a:t>https://www.nmac.org/Treatment</a:t>
            </a:r>
            <a:r>
              <a:rPr lang="en-US" sz="2000" dirty="0">
                <a:latin typeface="Open Sans"/>
                <a:cs typeface="Open Sans"/>
              </a:rPr>
              <a:t> </a:t>
            </a:r>
          </a:p>
        </p:txBody>
      </p:sp>
      <p:pic>
        <p:nvPicPr>
          <p:cNvPr id="18" name="Picture 17" descr="nmac_logo_final_rgb1.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50+nmac-colors.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14639" y="2411330"/>
            <a:ext cx="3464561" cy="10252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8369768"/>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Placeholder 21" descr="female-couple-bandw.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4187" b="14187"/>
          <a:stretch>
            <a:fillRect/>
          </a:stretch>
        </p:blipFill>
        <p:spPr/>
      </p:pic>
      <p:sp>
        <p:nvSpPr>
          <p:cNvPr id="4" name="Rectangle 3"/>
          <p:cNvSpPr/>
          <p:nvPr/>
        </p:nvSpPr>
        <p:spPr>
          <a:xfrm rot="10800000">
            <a:off x="0" y="0"/>
            <a:ext cx="12192000" cy="48514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990600" y="2921000"/>
            <a:ext cx="10210800" cy="3073400"/>
          </a:xfrm>
          <a:prstGeom prst="roundRect">
            <a:avLst/>
          </a:prstGeom>
          <a:solidFill>
            <a:schemeClr val="bg1"/>
          </a:solidFill>
          <a:ln>
            <a:noFill/>
          </a:ln>
          <a:effectLst>
            <a:outerShdw blurRad="508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4572000" y="3802380"/>
            <a:ext cx="0" cy="17272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32700" y="3802380"/>
            <a:ext cx="0" cy="17272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427238" y="4196248"/>
            <a:ext cx="2708125" cy="1315745"/>
          </a:xfrm>
          <a:prstGeom prst="rect">
            <a:avLst/>
          </a:prstGeom>
        </p:spPr>
        <p:txBody>
          <a:bodyPr wrap="square">
            <a:spAutoFit/>
          </a:bodyPr>
          <a:lstStyle/>
          <a:p>
            <a:pPr>
              <a:lnSpc>
                <a:spcPct val="150000"/>
              </a:lnSpc>
            </a:pPr>
            <a:r>
              <a:rPr lang="en-US" b="0" i="0" dirty="0">
                <a:solidFill>
                  <a:schemeClr val="tx1">
                    <a:lumMod val="65000"/>
                    <a:lumOff val="35000"/>
                  </a:schemeClr>
                </a:solidFill>
                <a:effectLst/>
                <a:latin typeface="Open Sans" panose="020B0606030504020204" pitchFamily="34" charset="0"/>
              </a:rPr>
              <a:t>Be respectful of other viewpoints and experiences</a:t>
            </a:r>
            <a:endParaRPr lang="en-US" dirty="0">
              <a:solidFill>
                <a:schemeClr val="tx1">
                  <a:lumMod val="65000"/>
                  <a:lumOff val="35000"/>
                </a:schemeClr>
              </a:solidFill>
            </a:endParaRPr>
          </a:p>
        </p:txBody>
      </p:sp>
      <p:sp>
        <p:nvSpPr>
          <p:cNvPr id="11" name="Rectangle 10"/>
          <p:cNvSpPr/>
          <p:nvPr/>
        </p:nvSpPr>
        <p:spPr>
          <a:xfrm>
            <a:off x="8112520" y="4196246"/>
            <a:ext cx="2708125" cy="1315745"/>
          </a:xfrm>
          <a:prstGeom prst="rect">
            <a:avLst/>
          </a:prstGeom>
        </p:spPr>
        <p:txBody>
          <a:bodyPr wrap="square">
            <a:spAutoFit/>
          </a:bodyPr>
          <a:lstStyle/>
          <a:p>
            <a:pPr>
              <a:lnSpc>
                <a:spcPct val="150000"/>
              </a:lnSpc>
            </a:pPr>
            <a:r>
              <a:rPr lang="en-US" dirty="0">
                <a:solidFill>
                  <a:schemeClr val="tx1">
                    <a:lumMod val="65000"/>
                    <a:lumOff val="35000"/>
                  </a:schemeClr>
                </a:solidFill>
                <a:latin typeface="Open Sans" panose="020B0606030504020204" pitchFamily="34" charset="0"/>
              </a:rPr>
              <a:t>Vegas Rule: what happens here, stays here</a:t>
            </a:r>
            <a:endParaRPr lang="en-US" dirty="0">
              <a:solidFill>
                <a:schemeClr val="tx1">
                  <a:lumMod val="65000"/>
                  <a:lumOff val="35000"/>
                </a:schemeClr>
              </a:solidFill>
            </a:endParaRPr>
          </a:p>
        </p:txBody>
      </p:sp>
      <p:sp>
        <p:nvSpPr>
          <p:cNvPr id="12" name="TextBox 11"/>
          <p:cNvSpPr txBox="1"/>
          <p:nvPr/>
        </p:nvSpPr>
        <p:spPr>
          <a:xfrm>
            <a:off x="1376439" y="3549915"/>
            <a:ext cx="828246" cy="646331"/>
          </a:xfrm>
          <a:prstGeom prst="rect">
            <a:avLst/>
          </a:prstGeom>
          <a:noFill/>
          <a:effectLst/>
        </p:spPr>
        <p:txBody>
          <a:bodyPr wrap="square" rtlCol="0">
            <a:spAutoFit/>
          </a:bodyPr>
          <a:lstStyle/>
          <a:p>
            <a:r>
              <a:rPr lang="en-US" sz="36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01.</a:t>
            </a:r>
            <a:endParaRPr lang="id-ID" sz="36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13" name="TextBox 12"/>
          <p:cNvSpPr txBox="1"/>
          <p:nvPr/>
        </p:nvSpPr>
        <p:spPr>
          <a:xfrm>
            <a:off x="4767339" y="3549915"/>
            <a:ext cx="980646" cy="646331"/>
          </a:xfrm>
          <a:prstGeom prst="rect">
            <a:avLst/>
          </a:prstGeom>
          <a:noFill/>
          <a:effectLst/>
        </p:spPr>
        <p:txBody>
          <a:bodyPr wrap="square" rtlCol="0">
            <a:spAutoFit/>
          </a:bodyPr>
          <a:lstStyle/>
          <a:p>
            <a:r>
              <a:rPr lang="en-US" sz="36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02.</a:t>
            </a:r>
            <a:endParaRPr lang="id-ID" sz="36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14" name="TextBox 13"/>
          <p:cNvSpPr txBox="1"/>
          <p:nvPr/>
        </p:nvSpPr>
        <p:spPr>
          <a:xfrm>
            <a:off x="8099819" y="3549915"/>
            <a:ext cx="980646" cy="646331"/>
          </a:xfrm>
          <a:prstGeom prst="rect">
            <a:avLst/>
          </a:prstGeom>
          <a:noFill/>
          <a:effectLst/>
        </p:spPr>
        <p:txBody>
          <a:bodyPr wrap="square" rtlCol="0">
            <a:spAutoFit/>
          </a:bodyPr>
          <a:lstStyle/>
          <a:p>
            <a:r>
              <a:rPr lang="en-US" sz="36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03.</a:t>
            </a:r>
            <a:endParaRPr lang="id-ID" sz="36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10" name="Rectangle 9"/>
          <p:cNvSpPr/>
          <p:nvPr/>
        </p:nvSpPr>
        <p:spPr>
          <a:xfrm>
            <a:off x="4805439" y="4196247"/>
            <a:ext cx="2708125" cy="484748"/>
          </a:xfrm>
          <a:prstGeom prst="rect">
            <a:avLst/>
          </a:prstGeom>
        </p:spPr>
        <p:txBody>
          <a:bodyPr wrap="square">
            <a:spAutoFit/>
          </a:bodyPr>
          <a:lstStyle/>
          <a:p>
            <a:pPr>
              <a:lnSpc>
                <a:spcPct val="150000"/>
              </a:lnSpc>
            </a:pPr>
            <a:r>
              <a:rPr lang="en-US" dirty="0">
                <a:solidFill>
                  <a:schemeClr val="tx1">
                    <a:lumMod val="65000"/>
                    <a:lumOff val="35000"/>
                  </a:schemeClr>
                </a:solidFill>
                <a:latin typeface="Open Sans" panose="020B0606030504020204" pitchFamily="34" charset="0"/>
              </a:rPr>
              <a:t>Be open to learning</a:t>
            </a:r>
            <a:endParaRPr lang="en-US" dirty="0">
              <a:solidFill>
                <a:schemeClr val="tx1">
                  <a:lumMod val="65000"/>
                  <a:lumOff val="35000"/>
                </a:schemeClr>
              </a:solidFill>
            </a:endParaRPr>
          </a:p>
        </p:txBody>
      </p:sp>
      <p:sp>
        <p:nvSpPr>
          <p:cNvPr id="15" name="TextBox 14"/>
          <p:cNvSpPr txBox="1"/>
          <p:nvPr/>
        </p:nvSpPr>
        <p:spPr>
          <a:xfrm>
            <a:off x="985520" y="1770115"/>
            <a:ext cx="10210800" cy="707886"/>
          </a:xfrm>
          <a:prstGeom prst="rect">
            <a:avLst/>
          </a:prstGeom>
          <a:noFill/>
          <a:effectLst/>
        </p:spPr>
        <p:txBody>
          <a:bodyPr wrap="square" rtlCol="0">
            <a:spAutoFit/>
          </a:bodyPr>
          <a:lstStyle/>
          <a:p>
            <a:pPr algn="ctr"/>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COMMUNITY PROMISES</a:t>
            </a:r>
            <a:endParaRPr lang="id-ID"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endParaRPr>
          </a:p>
        </p:txBody>
      </p:sp>
      <p:pic>
        <p:nvPicPr>
          <p:cNvPr id="16" name="Picture 15" descr="nmac_logo_final_rgb1.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7" name="Picture 16" descr="50+nmac-colors.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407835"/>
            <a:ext cx="1418205" cy="419684"/>
          </a:xfrm>
          <a:prstGeom prst="rect">
            <a:avLst/>
          </a:prstGeom>
        </p:spPr>
      </p:pic>
      <p:cxnSp>
        <p:nvCxnSpPr>
          <p:cNvPr id="18" name="Straight Connector 17"/>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0836698"/>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descr="older-women-couple.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17" r="617"/>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3180080"/>
            <a:ext cx="9723119" cy="266191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MODULE 4:</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MEETING OUR NEEDS</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8" name="Picture 7"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9" name="Straight Connector 8"/>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5187601"/>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Placeholder 10" descr="townhall_506616602_338629.jpg"/>
          <p:cNvPicPr>
            <a:picLocks noGrp="1" noChangeAspect="1"/>
          </p:cNvPicPr>
          <p:nvPr>
            <p:ph type="pic" sz="quarter" idx="10"/>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571" t="9571"/>
          <a:stretch/>
        </p:blipFill>
        <p:spPr>
          <a:xfrm>
            <a:off x="0" y="0"/>
            <a:ext cx="12192000" cy="6858000"/>
          </a:xfrm>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682240"/>
            <a:ext cx="9723119" cy="279399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IDENTIFYING NEEDS:</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LISTEN TO THE COMMUNITY</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3810948"/>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837736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LISTEN TO</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194483"/>
            <a:ext cx="622344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THE COMMUNITY</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5781040" y="1729740"/>
            <a:ext cx="5547360" cy="1639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418080"/>
            <a:ext cx="10322560" cy="3477875"/>
          </a:xfrm>
          <a:prstGeom prst="rect">
            <a:avLst/>
          </a:prstGeom>
          <a:noFill/>
        </p:spPr>
        <p:txBody>
          <a:bodyPr wrap="square" rtlCol="0">
            <a:spAutoFit/>
          </a:bodyPr>
          <a:lstStyle/>
          <a:p>
            <a:pPr lvl="0"/>
            <a:r>
              <a:rPr lang="en-US" sz="2000" dirty="0">
                <a:latin typeface="Open Sans"/>
                <a:cs typeface="Open Sans"/>
              </a:rPr>
              <a:t>This can be done through various methods:</a:t>
            </a:r>
            <a:br>
              <a:rPr lang="en-US" sz="2000" dirty="0">
                <a:latin typeface="Open Sans"/>
                <a:cs typeface="Open Sans"/>
              </a:rPr>
            </a:br>
            <a:endParaRPr lang="en-US" sz="2000" dirty="0">
              <a:latin typeface="Open Sans"/>
              <a:cs typeface="Open Sans"/>
            </a:endParaRPr>
          </a:p>
          <a:p>
            <a:pPr marL="742950" lvl="1" indent="-285750">
              <a:buFont typeface="Arial"/>
              <a:buChar char="•"/>
            </a:pPr>
            <a:r>
              <a:rPr lang="en-US" sz="2000" b="1" dirty="0">
                <a:solidFill>
                  <a:srgbClr val="C00200"/>
                </a:solidFill>
                <a:latin typeface="Open Sans"/>
                <a:cs typeface="Open Sans"/>
              </a:rPr>
              <a:t>Town hall meetings</a:t>
            </a:r>
            <a:r>
              <a:rPr lang="en-US" sz="2000" dirty="0">
                <a:latin typeface="Open Sans"/>
                <a:cs typeface="Open Sans"/>
              </a:rPr>
              <a:t>, either in person or online</a:t>
            </a:r>
            <a:br>
              <a:rPr lang="en-US" sz="2000" dirty="0">
                <a:latin typeface="Open Sans"/>
                <a:cs typeface="Open Sans"/>
              </a:rPr>
            </a:br>
            <a:endParaRPr lang="en-US" sz="2000" dirty="0">
              <a:latin typeface="Open Sans"/>
              <a:cs typeface="Open Sans"/>
            </a:endParaRPr>
          </a:p>
          <a:p>
            <a:pPr marL="742950" lvl="1" indent="-285750">
              <a:buFont typeface="Arial"/>
              <a:buChar char="•"/>
            </a:pPr>
            <a:r>
              <a:rPr lang="en-US" sz="2000" b="1" dirty="0">
                <a:solidFill>
                  <a:srgbClr val="C00200"/>
                </a:solidFill>
                <a:latin typeface="Open Sans"/>
                <a:cs typeface="Open Sans"/>
              </a:rPr>
              <a:t>Focus groups</a:t>
            </a:r>
            <a:r>
              <a:rPr lang="en-US" sz="2000" dirty="0">
                <a:latin typeface="Open Sans"/>
                <a:cs typeface="Open Sans"/>
              </a:rPr>
              <a:t>—small groups, less than 15 people, that are asked to respond to specific questions</a:t>
            </a:r>
            <a:br>
              <a:rPr lang="en-US" sz="2000" dirty="0">
                <a:latin typeface="Open Sans"/>
                <a:cs typeface="Open Sans"/>
              </a:rPr>
            </a:br>
            <a:endParaRPr lang="en-US" sz="2000" dirty="0">
              <a:latin typeface="Open Sans"/>
              <a:cs typeface="Open Sans"/>
            </a:endParaRPr>
          </a:p>
          <a:p>
            <a:pPr marL="742950" lvl="1" indent="-285750">
              <a:buFont typeface="Arial"/>
              <a:buChar char="•"/>
            </a:pPr>
            <a:r>
              <a:rPr lang="en-US" sz="2000" b="1" dirty="0">
                <a:solidFill>
                  <a:srgbClr val="C00200"/>
                </a:solidFill>
                <a:latin typeface="Open Sans"/>
                <a:cs typeface="Open Sans"/>
              </a:rPr>
              <a:t>Key informant interviews</a:t>
            </a:r>
            <a:r>
              <a:rPr lang="en-US" sz="2000" dirty="0">
                <a:latin typeface="Open Sans"/>
                <a:cs typeface="Open Sans"/>
              </a:rPr>
              <a:t>—interviews with either clinicians or people with HIV, such as peer navigators, who have direct knowledge of service needs</a:t>
            </a:r>
            <a:br>
              <a:rPr lang="en-US" sz="2000" dirty="0">
                <a:latin typeface="Open Sans"/>
                <a:cs typeface="Open Sans"/>
              </a:rPr>
            </a:br>
            <a:endParaRPr lang="en-US" sz="2000" dirty="0">
              <a:latin typeface="Open Sans"/>
              <a:cs typeface="Open Sans"/>
            </a:endParaRPr>
          </a:p>
          <a:p>
            <a:pPr marL="742950" lvl="1" indent="-285750">
              <a:buFont typeface="Arial"/>
              <a:buChar char="•"/>
            </a:pPr>
            <a:r>
              <a:rPr lang="en-US" sz="2000" b="1" dirty="0">
                <a:solidFill>
                  <a:srgbClr val="C00200"/>
                </a:solidFill>
                <a:latin typeface="Open Sans"/>
                <a:cs typeface="Open Sans"/>
              </a:rPr>
              <a:t>Consumer surveys, </a:t>
            </a:r>
            <a:r>
              <a:rPr lang="en-US" sz="2000" dirty="0">
                <a:latin typeface="Open Sans"/>
                <a:cs typeface="Open Sans"/>
              </a:rPr>
              <a:t>either written or online</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8867188"/>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Placeholder 8" descr="50-sassy.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17" r="617"/>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682240"/>
            <a:ext cx="9723119" cy="371856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WHAT WE KNOW:</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COMMON NEEDS OF OLDER PEOPLE WITH HIV</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2201545"/>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837736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NEEDS OF ELDER</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194483"/>
            <a:ext cx="622344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PEOPLE WITH HIV</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5781040" y="1729740"/>
            <a:ext cx="5547360" cy="1639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418080"/>
            <a:ext cx="7518400" cy="3749040"/>
          </a:xfrm>
          <a:prstGeom prst="rect">
            <a:avLst/>
          </a:prstGeom>
          <a:noFill/>
        </p:spPr>
        <p:txBody>
          <a:bodyPr wrap="square" rtlCol="0">
            <a:spAutoFit/>
          </a:bodyPr>
          <a:lstStyle/>
          <a:p>
            <a:r>
              <a:rPr lang="en-US" sz="2000" dirty="0">
                <a:latin typeface="Open Sans"/>
                <a:cs typeface="Open Sans"/>
              </a:rPr>
              <a:t>Given the diversity of elder people with HIV, needs will vary significantly. </a:t>
            </a:r>
            <a:br>
              <a:rPr lang="en-US" sz="2000" dirty="0">
                <a:latin typeface="Open Sans"/>
                <a:cs typeface="Open Sans"/>
              </a:rPr>
            </a:br>
            <a:r>
              <a:rPr lang="en-US" sz="2000" dirty="0">
                <a:latin typeface="Open Sans"/>
                <a:cs typeface="Open Sans"/>
              </a:rPr>
              <a:t>However, there are common needs that should be addressed.</a:t>
            </a:r>
          </a:p>
          <a:p>
            <a:pPr marL="800100" lvl="1" indent="-342900">
              <a:lnSpc>
                <a:spcPct val="150000"/>
              </a:lnSpc>
              <a:buFont typeface="Arial"/>
              <a:buChar char="•"/>
            </a:pPr>
            <a:r>
              <a:rPr lang="en-US" sz="2000" dirty="0">
                <a:latin typeface="Open Sans"/>
                <a:cs typeface="Open Sans"/>
              </a:rPr>
              <a:t>Better coordination of HIV and geriatric care</a:t>
            </a:r>
          </a:p>
          <a:p>
            <a:pPr marL="800100" lvl="1" indent="-342900">
              <a:lnSpc>
                <a:spcPct val="150000"/>
              </a:lnSpc>
              <a:buFont typeface="Arial"/>
              <a:buChar char="•"/>
            </a:pPr>
            <a:r>
              <a:rPr lang="en-US" sz="2000" dirty="0">
                <a:latin typeface="Open Sans"/>
                <a:cs typeface="Open Sans"/>
              </a:rPr>
              <a:t>Mental health support</a:t>
            </a:r>
          </a:p>
          <a:p>
            <a:pPr marL="800100" lvl="1" indent="-342900">
              <a:lnSpc>
                <a:spcPct val="150000"/>
              </a:lnSpc>
              <a:buFont typeface="Arial"/>
              <a:buChar char="•"/>
            </a:pPr>
            <a:r>
              <a:rPr lang="en-US" sz="2000" dirty="0">
                <a:latin typeface="Open Sans"/>
                <a:cs typeface="Open Sans"/>
              </a:rPr>
              <a:t>Food instability</a:t>
            </a:r>
          </a:p>
          <a:p>
            <a:pPr marL="800100" lvl="1" indent="-342900">
              <a:lnSpc>
                <a:spcPct val="150000"/>
              </a:lnSpc>
              <a:buFont typeface="Arial"/>
              <a:buChar char="•"/>
            </a:pPr>
            <a:r>
              <a:rPr lang="en-US" sz="2000" dirty="0">
                <a:latin typeface="Open Sans"/>
                <a:cs typeface="Open Sans"/>
              </a:rPr>
              <a:t>Housing instability</a:t>
            </a:r>
          </a:p>
          <a:p>
            <a:pPr marL="800100" lvl="1" indent="-342900">
              <a:lnSpc>
                <a:spcPct val="150000"/>
              </a:lnSpc>
              <a:buFont typeface="Arial"/>
              <a:buChar char="•"/>
            </a:pPr>
            <a:r>
              <a:rPr lang="en-US" sz="2000" dirty="0">
                <a:latin typeface="Open Sans"/>
                <a:cs typeface="Open Sans"/>
              </a:rPr>
              <a:t>Social support, such as peer support and social opportunities</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2" name="Picture 1" descr="pexels-alena-darmel-7322083.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693573" y="2225040"/>
            <a:ext cx="2600960" cy="390144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2462391"/>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Placeholder 12" descr="50-beachy-couple.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17" r="617"/>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357120"/>
            <a:ext cx="9723119" cy="371856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SOCIAL SUPPORT:</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IMPORTANT TO YOUR PHYSICAL AND MENTAL HEALTH</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9580194"/>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8377366" cy="707886"/>
          </a:xfrm>
          <a:prstGeom prst="rect">
            <a:avLst/>
          </a:prstGeom>
          <a:noFill/>
          <a:effectLst/>
        </p:spPr>
        <p:txBody>
          <a:bodyPr wrap="square" rtlCol="0">
            <a:spAutoFit/>
          </a:bodyPr>
          <a:lstStyle/>
          <a:p>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9" name="TextBox 8"/>
          <p:cNvSpPr txBox="1"/>
          <p:nvPr/>
        </p:nvSpPr>
        <p:spPr>
          <a:xfrm>
            <a:off x="827594" y="1082723"/>
            <a:ext cx="622344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SOCIAL SUPPORT</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5781040" y="1617980"/>
            <a:ext cx="5547360" cy="1639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06320"/>
            <a:ext cx="7244080" cy="3134191"/>
          </a:xfrm>
          <a:prstGeom prst="rect">
            <a:avLst/>
          </a:prstGeom>
          <a:noFill/>
        </p:spPr>
        <p:txBody>
          <a:bodyPr wrap="square" rtlCol="0">
            <a:spAutoFit/>
          </a:bodyPr>
          <a:lstStyle/>
          <a:p>
            <a:pPr marL="342900" indent="-342900">
              <a:lnSpc>
                <a:spcPct val="110000"/>
              </a:lnSpc>
              <a:buFont typeface="Arial"/>
              <a:buChar char="•"/>
            </a:pPr>
            <a:r>
              <a:rPr lang="en-US" sz="2000" dirty="0">
                <a:latin typeface="Open Sans"/>
                <a:cs typeface="Open Sans"/>
              </a:rPr>
              <a:t>Isolation and loneliness are a major issue for elder people with HIV. Loneliness can impact both physical and mental health. Providing more opportunities for people aging with HIV to socialize is important. </a:t>
            </a:r>
            <a:br>
              <a:rPr lang="en-US" sz="2000" dirty="0">
                <a:latin typeface="Open Sans"/>
                <a:cs typeface="Open Sans"/>
              </a:rPr>
            </a:br>
            <a:endParaRPr lang="en-US" sz="2000" dirty="0">
              <a:latin typeface="Open Sans"/>
              <a:cs typeface="Open Sans"/>
            </a:endParaRPr>
          </a:p>
          <a:p>
            <a:pPr marL="342900" lvl="0" indent="-342900">
              <a:lnSpc>
                <a:spcPct val="110000"/>
              </a:lnSpc>
              <a:buFont typeface="Arial"/>
              <a:buChar char="•"/>
            </a:pPr>
            <a:r>
              <a:rPr lang="en-US" sz="2000" dirty="0">
                <a:latin typeface="Open Sans"/>
                <a:cs typeface="Open Sans"/>
              </a:rPr>
              <a:t>Many organizations provide organized social activities and buddy programs. There are many options.</a:t>
            </a:r>
            <a:br>
              <a:rPr lang="en-US" sz="2000" dirty="0">
                <a:latin typeface="Open Sans"/>
                <a:cs typeface="Open Sans"/>
              </a:rPr>
            </a:br>
            <a:endParaRPr lang="en-US" sz="2000" dirty="0">
              <a:latin typeface="Open Sans"/>
              <a:cs typeface="Open Sans"/>
            </a:endParaRPr>
          </a:p>
          <a:p>
            <a:pPr marL="342900" lvl="0" indent="-342900">
              <a:lnSpc>
                <a:spcPct val="110000"/>
              </a:lnSpc>
              <a:buFont typeface="Arial"/>
              <a:buChar char="•"/>
            </a:pPr>
            <a:r>
              <a:rPr lang="en-US" sz="2000" dirty="0">
                <a:latin typeface="Open Sans"/>
                <a:cs typeface="Open Sans"/>
              </a:rPr>
              <a:t>These can be HIV-specific or open to all aging people.</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friends.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199713" y="2367280"/>
            <a:ext cx="3237314" cy="321056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9859933"/>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Placeholder 10" descr="Department_of_Health_&amp;_Human_Services_-_Stierch.jpg"/>
          <p:cNvPicPr>
            <a:picLocks noGrp="1" noChangeAspect="1"/>
          </p:cNvPicPr>
          <p:nvPr>
            <p:ph type="pic" sz="quarter" idx="10"/>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500" b="12500"/>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387600"/>
            <a:ext cx="9723119" cy="266191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MODULE 5:</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TAKING ACTION AT THE NATIONAL LEVEL</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8" name="Picture 7"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9" name="Straight Connector 8"/>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5249973"/>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ryanwhite.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813" b="7813"/>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153920"/>
            <a:ext cx="9723119" cy="392176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RYAN WHITE HIV/AIDS PROGRAM:</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CARE FOR LOW-INCOME PEOPLE </a:t>
            </a:r>
            <a:b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b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WITH HIV</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3015104"/>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8377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RYAN WHITE PROGRAM:</a:t>
            </a:r>
          </a:p>
        </p:txBody>
      </p:sp>
      <p:sp>
        <p:nvSpPr>
          <p:cNvPr id="9" name="TextBox 8"/>
          <p:cNvSpPr txBox="1"/>
          <p:nvPr/>
        </p:nvSpPr>
        <p:spPr>
          <a:xfrm>
            <a:off x="827594" y="1194483"/>
            <a:ext cx="622344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YOU HAVE A VOICE</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6278880" y="1729740"/>
            <a:ext cx="5049520" cy="1492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06321"/>
            <a:ext cx="10099040" cy="3785652"/>
          </a:xfrm>
          <a:prstGeom prst="rect">
            <a:avLst/>
          </a:prstGeom>
          <a:noFill/>
        </p:spPr>
        <p:txBody>
          <a:bodyPr wrap="square" rtlCol="0">
            <a:spAutoFit/>
          </a:bodyPr>
          <a:lstStyle/>
          <a:p>
            <a:pPr lvl="0"/>
            <a:r>
              <a:rPr lang="en-US" sz="2000" dirty="0">
                <a:latin typeface="Open Sans"/>
                <a:cs typeface="Open Sans"/>
              </a:rPr>
              <a:t>A key aspect of the Ryan White Program is that organizations </a:t>
            </a:r>
            <a:br>
              <a:rPr lang="en-US" sz="2000" dirty="0">
                <a:latin typeface="Open Sans"/>
                <a:cs typeface="Open Sans"/>
              </a:rPr>
            </a:br>
            <a:r>
              <a:rPr lang="en-US" sz="2000" dirty="0">
                <a:latin typeface="Open Sans"/>
                <a:cs typeface="Open Sans"/>
              </a:rPr>
              <a:t>receiving funds must get input from clients.</a:t>
            </a:r>
            <a:br>
              <a:rPr lang="en-US" sz="2000" dirty="0">
                <a:latin typeface="Open Sans"/>
                <a:cs typeface="Open Sans"/>
              </a:rPr>
            </a:br>
            <a:endParaRPr lang="en-US" sz="2000" dirty="0">
              <a:latin typeface="Open Sans"/>
              <a:cs typeface="Open Sans"/>
            </a:endParaRPr>
          </a:p>
          <a:p>
            <a:pPr marL="800100" lvl="1" indent="-342900">
              <a:buFont typeface="Arial"/>
              <a:buChar char="•"/>
            </a:pPr>
            <a:r>
              <a:rPr lang="en-US" sz="2000" dirty="0">
                <a:latin typeface="Open Sans"/>
                <a:cs typeface="Open Sans"/>
              </a:rPr>
              <a:t>States and Part A recipients, that is, hard-hit cities, engage in local planning activities that </a:t>
            </a:r>
            <a:r>
              <a:rPr lang="en-US" sz="2000" b="1" dirty="0">
                <a:latin typeface="Open Sans"/>
                <a:cs typeface="Open Sans"/>
              </a:rPr>
              <a:t>must</a:t>
            </a:r>
            <a:r>
              <a:rPr lang="en-US" sz="2000" dirty="0">
                <a:latin typeface="Open Sans"/>
                <a:cs typeface="Open Sans"/>
              </a:rPr>
              <a:t> include people with HIV.</a:t>
            </a:r>
          </a:p>
          <a:p>
            <a:pPr marL="800100" lvl="1" indent="-342900">
              <a:buFont typeface="Arial"/>
              <a:buChar char="•"/>
            </a:pPr>
            <a:endParaRPr lang="en-US" sz="2000" dirty="0">
              <a:latin typeface="Open Sans"/>
              <a:cs typeface="Open Sans"/>
            </a:endParaRPr>
          </a:p>
          <a:p>
            <a:pPr marL="800100" lvl="1" indent="-342900">
              <a:buFont typeface="Arial"/>
              <a:buChar char="•"/>
            </a:pPr>
            <a:r>
              <a:rPr lang="en-US" sz="2000" dirty="0">
                <a:latin typeface="Open Sans"/>
                <a:cs typeface="Open Sans"/>
              </a:rPr>
              <a:t>Clinics that receive Ryan White funding are encouraged to include people with HIV in their decision-making, such as serving on a consumer advisory board, and in quality improvement activities.</a:t>
            </a:r>
          </a:p>
          <a:p>
            <a:pPr marL="800100" lvl="1" indent="-342900">
              <a:buFont typeface="Arial"/>
              <a:buChar char="•"/>
            </a:pPr>
            <a:endParaRPr lang="en-US" sz="2000" dirty="0">
              <a:latin typeface="Open Sans"/>
              <a:cs typeface="Open Sans"/>
            </a:endParaRPr>
          </a:p>
          <a:p>
            <a:pPr marL="800100" lvl="1" indent="-342900">
              <a:buFont typeface="Arial"/>
              <a:buChar char="•"/>
            </a:pPr>
            <a:r>
              <a:rPr lang="en-US" sz="2000" dirty="0">
                <a:latin typeface="Open Sans"/>
                <a:cs typeface="Open Sans"/>
              </a:rPr>
              <a:t>Ryan White-funding providers must also carry out activities to assess consumer satisfaction such as surveys or focus groups.</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HRSA_HAB-final_070615.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92160" y="2324377"/>
            <a:ext cx="3078480" cy="83043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8084241"/>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Rectangle 29"/>
          <p:cNvSpPr/>
          <p:nvPr/>
        </p:nvSpPr>
        <p:spPr>
          <a:xfrm>
            <a:off x="0" y="0"/>
            <a:ext cx="18681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20" name="Picture 19"/>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82045" y="1188091"/>
            <a:ext cx="7100348" cy="5969792"/>
          </a:xfrm>
          <a:prstGeom prst="rect">
            <a:avLst/>
          </a:prstGeom>
        </p:spPr>
      </p:pic>
      <p:sp>
        <p:nvSpPr>
          <p:cNvPr id="70" name="Rectangle 69"/>
          <p:cNvSpPr/>
          <p:nvPr/>
        </p:nvSpPr>
        <p:spPr>
          <a:xfrm>
            <a:off x="6096000" y="0"/>
            <a:ext cx="6096001" cy="2438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4" name="Subtitle 2"/>
          <p:cNvSpPr txBox="1"/>
          <p:nvPr/>
        </p:nvSpPr>
        <p:spPr>
          <a:xfrm>
            <a:off x="6135037" y="3149600"/>
            <a:ext cx="4151963" cy="1940559"/>
          </a:xfrm>
          <a:prstGeom prst="rect">
            <a:avLst/>
          </a:prstGeom>
        </p:spPr>
        <p:txBody>
          <a:bodyPr vert="horz" lIns="60960" tIns="30480" rIns="60960" bIns="30480" rtlCol="0" anchor="t">
            <a:noAutofit/>
          </a:bodyPr>
          <a:lstStyle>
            <a:lvl1pPr marL="342900" indent="-342900" algn="l" defTabSz="1371600" rtl="0" eaLnBrk="1" latinLnBrk="0" hangingPunct="1">
              <a:lnSpc>
                <a:spcPct val="90000"/>
              </a:lnSpc>
              <a:spcBef>
                <a:spcPts val="1500"/>
              </a:spcBef>
              <a:buFont typeface="Arial" panose="020B070402020209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70402020209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70402020209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70402020209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70402020209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70402020209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70402020209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70402020209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704020202090204" pitchFamily="34" charset="0"/>
              <a:buChar char="•"/>
              <a:defRPr sz="2700" kern="1200">
                <a:solidFill>
                  <a:schemeClr val="tx1"/>
                </a:solidFill>
                <a:latin typeface="+mn-lt"/>
                <a:ea typeface="+mn-ea"/>
                <a:cs typeface="+mn-cs"/>
              </a:defRPr>
            </a:lvl9pPr>
          </a:lstStyle>
          <a:p>
            <a:r>
              <a:rPr lang="en-US" sz="1800" dirty="0">
                <a:latin typeface="Open Sans"/>
                <a:cs typeface="Open Sans"/>
              </a:rPr>
              <a:t>Turn your camera on</a:t>
            </a:r>
          </a:p>
          <a:p>
            <a:pPr lvl="0"/>
            <a:r>
              <a:rPr lang="en-US" sz="1800" dirty="0">
                <a:latin typeface="Open Sans"/>
                <a:cs typeface="Open Sans"/>
              </a:rPr>
              <a:t>Don’t put call on hold</a:t>
            </a:r>
          </a:p>
          <a:p>
            <a:pPr lvl="0"/>
            <a:r>
              <a:rPr lang="en-US" sz="1800" dirty="0">
                <a:latin typeface="Open Sans"/>
                <a:cs typeface="Open Sans"/>
              </a:rPr>
              <a:t>Mute your phone unless speaking</a:t>
            </a:r>
          </a:p>
          <a:p>
            <a:pPr lvl="0"/>
            <a:r>
              <a:rPr lang="en-US" sz="1800" dirty="0">
                <a:latin typeface="Open Sans"/>
                <a:cs typeface="Open Sans"/>
              </a:rPr>
              <a:t>Use hand signals</a:t>
            </a:r>
          </a:p>
          <a:p>
            <a:r>
              <a:rPr lang="en-US" sz="1800" dirty="0">
                <a:latin typeface="Open Sans"/>
                <a:cs typeface="Open Sans"/>
              </a:rPr>
              <a:t>Use the chat room </a:t>
            </a:r>
          </a:p>
        </p:txBody>
      </p:sp>
      <p:sp>
        <p:nvSpPr>
          <p:cNvPr id="11" name="Rectangle 10"/>
          <p:cNvSpPr/>
          <p:nvPr/>
        </p:nvSpPr>
        <p:spPr>
          <a:xfrm>
            <a:off x="6096001" y="6308725"/>
            <a:ext cx="6096000" cy="549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zoom.jpg"/>
          <p:cNvPicPr>
            <a:picLocks noGrp="1" noChangeAspect="1"/>
          </p:cNvPicPr>
          <p:nvPr>
            <p:ph type="pic" sz="quarter" idx="31"/>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958" b="958"/>
          <a:stretch>
            <a:fillRect/>
          </a:stretch>
        </p:blipFill>
        <p:spPr/>
      </p:pic>
      <p:pic>
        <p:nvPicPr>
          <p:cNvPr id="15" name="Picture 14" descr="nmac_logo_final_rgb1.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6" name="Picture 15" descr="50+nmac-colors.pn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17" name="Straight Connector 16"/>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245414" y="1665042"/>
            <a:ext cx="500170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ZOOM </a:t>
            </a:r>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LOGISTICS</a:t>
            </a:r>
            <a:endParaRPr lang="id-ID"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456377"/>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Placeholder 10" descr="healthy-diet-i470061952.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67" r="667"/>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448560"/>
            <a:ext cx="9723119" cy="392176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OLDER AMERICANS ACT:</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PROVIDING SOCIAL AND NUTRITION SERVICES</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3845134"/>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827594" y="991283"/>
            <a:ext cx="6884580" cy="726247"/>
          </a:xfrm>
          <a:prstGeom prst="rect">
            <a:avLst/>
          </a:prstGeom>
          <a:noFill/>
          <a:effectLst/>
        </p:spPr>
        <p:txBody>
          <a:bodyPr wrap="square" lIns="91440" tIns="45720" rIns="91440" bIns="45720" rtlCol="0" anchor="t">
            <a:spAutoFit/>
          </a:bodyPr>
          <a:lstStyle/>
          <a:p>
            <a:r>
              <a:rPr lang="en-US" sz="4000" b="1">
                <a:ln w="38100">
                  <a:noFill/>
                </a:ln>
                <a:solidFill>
                  <a:srgbClr val="C00200"/>
                </a:solidFill>
                <a:latin typeface="Montserrat ExtraBold"/>
                <a:ea typeface="Roboto Black"/>
                <a:cs typeface="Arial"/>
              </a:rPr>
              <a:t>OLDER AMERICANS ACT</a:t>
            </a:r>
            <a:endParaRPr lang="id-ID" sz="4000" b="1" dirty="0">
              <a:ln w="38100">
                <a:noFill/>
              </a:ln>
              <a:solidFill>
                <a:srgbClr val="C00200"/>
              </a:solidFill>
              <a:latin typeface="Montserrat ExtraBold"/>
              <a:ea typeface="Roboto Black"/>
              <a:cs typeface="Arial"/>
            </a:endParaRPr>
          </a:p>
        </p:txBody>
      </p:sp>
      <p:cxnSp>
        <p:nvCxnSpPr>
          <p:cNvPr id="12" name="Straight Arrow Connector 11"/>
          <p:cNvCxnSpPr/>
          <p:nvPr/>
        </p:nvCxnSpPr>
        <p:spPr>
          <a:xfrm flipV="1">
            <a:off x="7274560" y="1526540"/>
            <a:ext cx="4053840" cy="1198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103121"/>
            <a:ext cx="10099040" cy="3877984"/>
          </a:xfrm>
          <a:prstGeom prst="rect">
            <a:avLst/>
          </a:prstGeom>
          <a:noFill/>
        </p:spPr>
        <p:txBody>
          <a:bodyPr wrap="square" rtlCol="0">
            <a:spAutoFit/>
          </a:bodyPr>
          <a:lstStyle/>
          <a:p>
            <a:pPr marL="285750" lvl="0" indent="-285750">
              <a:buFont typeface="Arial"/>
              <a:buChar char="•"/>
            </a:pPr>
            <a:r>
              <a:rPr lang="en-US" sz="2000" dirty="0">
                <a:latin typeface="Open Sans"/>
                <a:cs typeface="Open Sans"/>
              </a:rPr>
              <a:t>There is federal legislation to address the needs of older </a:t>
            </a:r>
            <a:br>
              <a:rPr lang="en-US" sz="2000" dirty="0">
                <a:latin typeface="Open Sans"/>
                <a:cs typeface="Open Sans"/>
              </a:rPr>
            </a:br>
            <a:r>
              <a:rPr lang="en-US" sz="2000" dirty="0">
                <a:latin typeface="Open Sans"/>
                <a:cs typeface="Open Sans"/>
              </a:rPr>
              <a:t>Americans.</a:t>
            </a:r>
            <a:br>
              <a:rPr lang="en-US" sz="2000" dirty="0">
                <a:latin typeface="Open Sans"/>
                <a:cs typeface="Open Sans"/>
              </a:rPr>
            </a:br>
            <a:endParaRPr lang="en-US" sz="2000" dirty="0">
              <a:latin typeface="Open Sans"/>
              <a:cs typeface="Open Sans"/>
            </a:endParaRPr>
          </a:p>
          <a:p>
            <a:pPr marL="285750" lvl="0" indent="-285750">
              <a:buFont typeface="Arial"/>
              <a:buChar char="•"/>
            </a:pPr>
            <a:r>
              <a:rPr lang="en-US" sz="2000" dirty="0">
                <a:latin typeface="Open Sans"/>
                <a:cs typeface="Open Sans"/>
              </a:rPr>
              <a:t>The Older Americans Act supports the delivery of social and </a:t>
            </a:r>
            <a:br>
              <a:rPr lang="en-US" sz="2000" dirty="0">
                <a:latin typeface="Open Sans"/>
                <a:cs typeface="Open Sans"/>
              </a:rPr>
            </a:br>
            <a:r>
              <a:rPr lang="en-US" sz="2000" dirty="0">
                <a:latin typeface="Open Sans"/>
                <a:cs typeface="Open Sans"/>
              </a:rPr>
              <a:t>nutrition services to older Americans and their caregivers. </a:t>
            </a:r>
            <a:br>
              <a:rPr lang="en-US" sz="2000" dirty="0">
                <a:latin typeface="Open Sans"/>
                <a:cs typeface="Open Sans"/>
              </a:rPr>
            </a:br>
            <a:r>
              <a:rPr lang="en-US" sz="2000" dirty="0">
                <a:latin typeface="Open Sans"/>
                <a:cs typeface="Open Sans"/>
              </a:rPr>
              <a:t>It includes:</a:t>
            </a:r>
          </a:p>
          <a:p>
            <a:pPr marL="742950" lvl="1" indent="-285750">
              <a:buFont typeface="Arial"/>
              <a:buChar char="•"/>
            </a:pPr>
            <a:r>
              <a:rPr lang="en-US" sz="2000" dirty="0">
                <a:latin typeface="Open Sans"/>
                <a:cs typeface="Open Sans"/>
              </a:rPr>
              <a:t>Community service employment for low-income older Americans</a:t>
            </a:r>
          </a:p>
          <a:p>
            <a:pPr marL="742950" lvl="1" indent="-285750">
              <a:buFont typeface="Arial"/>
              <a:buChar char="•"/>
            </a:pPr>
            <a:r>
              <a:rPr lang="en-US" sz="2000" dirty="0">
                <a:latin typeface="Open Sans"/>
                <a:cs typeface="Open Sans"/>
              </a:rPr>
              <a:t>Training, research, and demonstration activities addressing aging </a:t>
            </a:r>
          </a:p>
          <a:p>
            <a:pPr marL="742950" lvl="1" indent="-285750">
              <a:buFont typeface="Arial"/>
              <a:buChar char="•"/>
            </a:pPr>
            <a:r>
              <a:rPr lang="en-US" sz="2000" dirty="0">
                <a:latin typeface="Open Sans"/>
                <a:cs typeface="Open Sans"/>
              </a:rPr>
              <a:t>Activities to protect the rights of the elderly, such as preventing elder abuse</a:t>
            </a:r>
          </a:p>
          <a:p>
            <a:pPr marL="342900" indent="-342900">
              <a:buFont typeface="Arial"/>
              <a:buChar char="•"/>
            </a:pPr>
            <a:endParaRPr lang="en-US" sz="2400" dirty="0">
              <a:latin typeface="Open Sans"/>
              <a:cs typeface="Open Sans"/>
            </a:endParaRPr>
          </a:p>
          <a:p>
            <a:r>
              <a:rPr lang="en-US" sz="1400" b="1" i="1" dirty="0">
                <a:latin typeface="Open Sans"/>
                <a:cs typeface="Open Sans"/>
              </a:rPr>
              <a:t>Citations:</a:t>
            </a:r>
            <a:endParaRPr lang="en-US" sz="1400" i="1" dirty="0">
              <a:latin typeface="Open Sans"/>
              <a:cs typeface="Open Sans"/>
            </a:endParaRPr>
          </a:p>
          <a:p>
            <a:r>
              <a:rPr lang="en-US" sz="1400" i="1" dirty="0">
                <a:latin typeface="Open Sans"/>
                <a:cs typeface="Open Sans"/>
              </a:rPr>
              <a:t>Administration for Community Living. Older Americans Act. Retrieved from: https://acl.gov/about-acl/authorizing-statutes/older-americans-act</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2" name="Picture 1" descr="NewsOAA_4.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20866" y="2019301"/>
            <a:ext cx="1956734" cy="18110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6896983"/>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older-americans.jpg"/>
          <p:cNvPicPr>
            <a:picLocks noGrp="1" noChangeAspect="1"/>
          </p:cNvPicPr>
          <p:nvPr>
            <p:ph type="pic" sz="quarter" idx="10"/>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610" t="6486" r="2892"/>
          <a:stretch/>
        </p:blipFill>
        <p:spPr>
          <a:xfrm>
            <a:off x="0" y="0"/>
            <a:ext cx="12192000" cy="6858000"/>
          </a:xfrm>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580640"/>
            <a:ext cx="9723119" cy="392176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LOCAL AREA </a:t>
            </a:r>
            <a:b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b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AGENCIES ON AGING:</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TAILORING SERVICES TO THE COMMUNITY</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528073"/>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8377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LOCAL AREA</a:t>
            </a:r>
          </a:p>
        </p:txBody>
      </p:sp>
      <p:sp>
        <p:nvSpPr>
          <p:cNvPr id="9" name="TextBox 8"/>
          <p:cNvSpPr txBox="1"/>
          <p:nvPr/>
        </p:nvSpPr>
        <p:spPr>
          <a:xfrm>
            <a:off x="827594" y="1194483"/>
            <a:ext cx="622344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AGENCIES ON AGING</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6553200" y="1729740"/>
            <a:ext cx="4775200" cy="1411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06321"/>
            <a:ext cx="10099040" cy="3508653"/>
          </a:xfrm>
          <a:prstGeom prst="rect">
            <a:avLst/>
          </a:prstGeom>
          <a:noFill/>
        </p:spPr>
        <p:txBody>
          <a:bodyPr wrap="square" rtlCol="0">
            <a:spAutoFit/>
          </a:bodyPr>
          <a:lstStyle/>
          <a:p>
            <a:pPr marL="342900" lvl="0" indent="-342900">
              <a:buFont typeface="Arial"/>
              <a:buChar char="•"/>
            </a:pPr>
            <a:r>
              <a:rPr lang="en-US" sz="2000" dirty="0">
                <a:latin typeface="Open Sans"/>
                <a:cs typeface="Open Sans"/>
              </a:rPr>
              <a:t>An Area Agency on Aging, also known as an AAA, is a public or nonprofit agency designated by a state to address the needs of older people. </a:t>
            </a:r>
          </a:p>
          <a:p>
            <a:pPr marL="342900" lvl="0" indent="-342900">
              <a:buFont typeface="Arial"/>
              <a:buChar char="•"/>
            </a:pPr>
            <a:r>
              <a:rPr lang="en-US" sz="2000" dirty="0">
                <a:latin typeface="Open Sans"/>
                <a:cs typeface="Open Sans"/>
              </a:rPr>
              <a:t>States can have multiple AAA's, which are usually responsible for a city, county, or multi-county area.</a:t>
            </a:r>
          </a:p>
          <a:p>
            <a:pPr marL="342900" lvl="0" indent="-342900">
              <a:buFont typeface="Arial"/>
              <a:buChar char="•"/>
            </a:pPr>
            <a:r>
              <a:rPr lang="en-US" sz="2000" dirty="0">
                <a:latin typeface="Open Sans"/>
                <a:cs typeface="Open Sans"/>
              </a:rPr>
              <a:t>AAAs coordinate and provide services that help older people remain in their homes and live independently, like providing home-delivered meals and housekeeping assistance.</a:t>
            </a:r>
          </a:p>
          <a:p>
            <a:pPr marL="342900" lvl="0" indent="-342900">
              <a:buFont typeface="Arial"/>
              <a:buChar char="•"/>
            </a:pPr>
            <a:r>
              <a:rPr lang="en-US" sz="2000" dirty="0">
                <a:latin typeface="Open Sans"/>
                <a:cs typeface="Open Sans"/>
              </a:rPr>
              <a:t>Some AAAs are developing services tailored for the LGBTQ community.</a:t>
            </a:r>
          </a:p>
          <a:p>
            <a:endParaRPr lang="en-US" sz="2000" dirty="0">
              <a:latin typeface="Open Sans"/>
              <a:cs typeface="Open Sans"/>
            </a:endParaRPr>
          </a:p>
          <a:p>
            <a:r>
              <a:rPr lang="en-US" sz="1400" b="1" i="1" dirty="0">
                <a:latin typeface="Open Sans"/>
                <a:cs typeface="Open Sans"/>
              </a:rPr>
              <a:t>Citations</a:t>
            </a:r>
            <a:r>
              <a:rPr lang="en-US" sz="1400" i="1" dirty="0">
                <a:latin typeface="Open Sans"/>
                <a:cs typeface="Open Sans"/>
              </a:rPr>
              <a:t>:</a:t>
            </a:r>
          </a:p>
          <a:p>
            <a:r>
              <a:rPr lang="en-US" sz="1400" i="1" dirty="0">
                <a:latin typeface="Open Sans"/>
                <a:cs typeface="Open Sans"/>
              </a:rPr>
              <a:t>Administration for Community Living. Area Agencies on Aging. Retrieved from: </a:t>
            </a:r>
            <a:r>
              <a:rPr lang="en-US" sz="1400" i="1" u="sng" dirty="0">
                <a:latin typeface="Open Sans"/>
                <a:cs typeface="Open Sans"/>
                <a:hlinkClick r:id="rId2"/>
              </a:rPr>
              <a:t>https://acl.gov/programs/aging-and-disability-networks/area-agencies-aging</a:t>
            </a:r>
            <a:endParaRPr lang="en-US" sz="1400" i="1" dirty="0">
              <a:latin typeface="Open Sans"/>
              <a:cs typeface="Open Sans"/>
            </a:endParaRPr>
          </a:p>
        </p:txBody>
      </p:sp>
      <p:pic>
        <p:nvPicPr>
          <p:cNvPr id="18" name="Picture 17" descr="nmac_logo_final_rgb1.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7393975"/>
      </p:ext>
    </p:extLst>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Placeholder 8" descr="substance-abuse-counselor-vs-social-worker-careers-856x600.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9875" b="9875"/>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458720"/>
            <a:ext cx="9723119" cy="392176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SAMHSA:</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SUBSTANCE ABUSE AND MENTAL HEALTH SERVICES AGENCY</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2173088"/>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10409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SAMHSA: SUBSTANCE ABUSE AND</a:t>
            </a:r>
          </a:p>
        </p:txBody>
      </p:sp>
      <p:sp>
        <p:nvSpPr>
          <p:cNvPr id="9" name="TextBox 8"/>
          <p:cNvSpPr txBox="1"/>
          <p:nvPr/>
        </p:nvSpPr>
        <p:spPr>
          <a:xfrm>
            <a:off x="827594" y="1194483"/>
            <a:ext cx="980992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MENTAL HEALTH SERVICES AGENCY</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flipV="1">
            <a:off x="10566400" y="1729740"/>
            <a:ext cx="762000" cy="225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77440"/>
            <a:ext cx="7955280" cy="2862322"/>
          </a:xfrm>
          <a:prstGeom prst="rect">
            <a:avLst/>
          </a:prstGeom>
          <a:noFill/>
        </p:spPr>
        <p:txBody>
          <a:bodyPr wrap="square" rtlCol="0">
            <a:spAutoFit/>
          </a:bodyPr>
          <a:lstStyle/>
          <a:p>
            <a:pPr marL="342900" lvl="0" indent="-342900">
              <a:buFont typeface="Arial"/>
              <a:buChar char="•"/>
            </a:pPr>
            <a:r>
              <a:rPr lang="en-US" sz="2000" dirty="0">
                <a:latin typeface="Open Sans"/>
                <a:cs typeface="Open Sans"/>
              </a:rPr>
              <a:t>SAMHSA is a federal agency, part of the Department of </a:t>
            </a:r>
            <a:br>
              <a:rPr lang="en-US" sz="2000" dirty="0">
                <a:latin typeface="Open Sans"/>
                <a:cs typeface="Open Sans"/>
              </a:rPr>
            </a:br>
            <a:r>
              <a:rPr lang="en-US" sz="2000" dirty="0">
                <a:latin typeface="Open Sans"/>
                <a:cs typeface="Open Sans"/>
              </a:rPr>
              <a:t>Health and Human Services, focused on reducing the </a:t>
            </a:r>
            <a:br>
              <a:rPr lang="en-US" sz="2000" dirty="0">
                <a:latin typeface="Open Sans"/>
                <a:cs typeface="Open Sans"/>
              </a:rPr>
            </a:br>
            <a:r>
              <a:rPr lang="en-US" sz="2000" dirty="0">
                <a:latin typeface="Open Sans"/>
                <a:cs typeface="Open Sans"/>
              </a:rPr>
              <a:t>impact of substance use disorder and mental illness.</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SAMHSA provides resources for patients and can also help connect them to service providers. </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SAMHSA also provides training and technical assistance to providers.</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SAMHSA.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829040" y="1930400"/>
            <a:ext cx="2533979" cy="180968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3558575"/>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pexels-kelly-lacy-2950003.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813" b="7813"/>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1544320"/>
            <a:ext cx="9723119" cy="470408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HOUSING OPPORTUNITIES FOR PERSONS WITH AIDS AND MORE:</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PROVIDING STABLE AND SAFE HOUSING TO THOSE IN NEED</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7470151"/>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10409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HOPWA: HOUSING OPPORTUNITIES</a:t>
            </a:r>
          </a:p>
        </p:txBody>
      </p:sp>
      <p:sp>
        <p:nvSpPr>
          <p:cNvPr id="9" name="TextBox 8"/>
          <p:cNvSpPr txBox="1"/>
          <p:nvPr/>
        </p:nvSpPr>
        <p:spPr>
          <a:xfrm>
            <a:off x="827594" y="1194483"/>
            <a:ext cx="980992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FOR PERSONS WI</a:t>
            </a:r>
            <a:r>
              <a:rPr lang="de-DE"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TH</a:t>
            </a:r>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 AIDS</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a:off x="7772400" y="1729740"/>
            <a:ext cx="355600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77440"/>
            <a:ext cx="7498080" cy="2554545"/>
          </a:xfrm>
          <a:prstGeom prst="rect">
            <a:avLst/>
          </a:prstGeom>
          <a:noFill/>
        </p:spPr>
        <p:txBody>
          <a:bodyPr wrap="square" rtlCol="0">
            <a:spAutoFit/>
          </a:bodyPr>
          <a:lstStyle/>
          <a:p>
            <a:pPr marL="342900" lvl="0" indent="-342900">
              <a:buFont typeface="Arial"/>
              <a:buChar char="•"/>
            </a:pPr>
            <a:r>
              <a:rPr lang="en-US" sz="2000" dirty="0">
                <a:latin typeface="Open Sans"/>
                <a:cs typeface="Open Sans"/>
              </a:rPr>
              <a:t>The Housing Opportunities for Persons with AIDS (HOPWA) Program makes grants to local communities, states, and nonprofit organizations to provide housing services for low-income people with HIV and their families.</a:t>
            </a:r>
          </a:p>
          <a:p>
            <a:pPr marL="342900" lvl="0" indent="-342900">
              <a:buFont typeface="Arial"/>
              <a:buChar char="•"/>
            </a:pPr>
            <a:endParaRPr lang="en-US" sz="2000" dirty="0">
              <a:latin typeface="Open Sans"/>
              <a:cs typeface="Open Sans"/>
            </a:endParaRPr>
          </a:p>
          <a:p>
            <a:pPr marL="342900" lvl="0" indent="-342900">
              <a:buFont typeface="Arial"/>
              <a:buChar char="•"/>
            </a:pPr>
            <a:r>
              <a:rPr lang="en-US" sz="2000" dirty="0">
                <a:latin typeface="Open Sans"/>
                <a:cs typeface="Open Sans"/>
              </a:rPr>
              <a:t>There are also many housing resources for elder individuals, including people with HIV, but the age criteria for these programs is higher, often 65 years of age.</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hopwa.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650964" y="2392680"/>
            <a:ext cx="2814595" cy="10414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6908818"/>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Placeholder 9" descr="50+Scholars-ppt.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255" b="6255"/>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843280" y="2387600"/>
            <a:ext cx="10464800" cy="349504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MODULE 6: OUR NEXT STEPS</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COMMUNITY ENGAGEMENT &amp; MOBILIZATION</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8" name="Picture 7"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9" name="Straight Connector 8"/>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9030610"/>
      </p:ext>
    </p:extLst>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10409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NMAC’S NATIONAL HIV &amp; AGING</a:t>
            </a:r>
          </a:p>
        </p:txBody>
      </p:sp>
      <p:sp>
        <p:nvSpPr>
          <p:cNvPr id="9" name="TextBox 8"/>
          <p:cNvSpPr txBox="1"/>
          <p:nvPr/>
        </p:nvSpPr>
        <p:spPr>
          <a:xfrm>
            <a:off x="827594" y="1194483"/>
            <a:ext cx="980992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ADVOCACY NETWORK</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a:off x="7040880" y="1729740"/>
            <a:ext cx="428752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77440"/>
            <a:ext cx="6888480" cy="2246769"/>
          </a:xfrm>
          <a:prstGeom prst="rect">
            <a:avLst/>
          </a:prstGeom>
          <a:noFill/>
        </p:spPr>
        <p:txBody>
          <a:bodyPr wrap="square" rtlCol="0">
            <a:spAutoFit/>
          </a:bodyPr>
          <a:lstStyle/>
          <a:p>
            <a:pPr marL="342900" indent="-342900">
              <a:buFont typeface="Arial"/>
              <a:buChar char="•"/>
            </a:pPr>
            <a:r>
              <a:rPr lang="en-US" sz="2000" dirty="0">
                <a:latin typeface="Open Sans"/>
                <a:cs typeface="Open Sans"/>
              </a:rPr>
              <a:t>This is a network of individuals advocating for people aging with HIV.</a:t>
            </a:r>
            <a:br>
              <a:rPr lang="en-US" sz="2000" dirty="0">
                <a:latin typeface="Open Sans"/>
                <a:cs typeface="Open Sans"/>
              </a:rPr>
            </a:br>
            <a:endParaRPr lang="en-US" sz="2000" dirty="0">
              <a:latin typeface="Open Sans"/>
              <a:cs typeface="Open Sans"/>
            </a:endParaRPr>
          </a:p>
          <a:p>
            <a:pPr marL="342900" indent="-342900">
              <a:buFont typeface="Arial"/>
              <a:buChar char="•"/>
            </a:pPr>
            <a:r>
              <a:rPr lang="en-US" sz="2000" dirty="0">
                <a:latin typeface="Open Sans"/>
                <a:cs typeface="Open Sans"/>
              </a:rPr>
              <a:t>The network shares information with members and works with local and national organizations and policy groups to address issues related to HIV and aging. </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adult-3483927_960_720.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60080" y="2344420"/>
            <a:ext cx="3027680" cy="363321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4732735"/>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 name="Group 5"/>
          <p:cNvGrpSpPr/>
          <p:nvPr/>
        </p:nvGrpSpPr>
        <p:grpSpPr>
          <a:xfrm>
            <a:off x="0" y="0"/>
            <a:ext cx="12192000" cy="228600"/>
            <a:chOff x="0" y="0"/>
            <a:chExt cx="12192000" cy="228600"/>
          </a:xfrm>
        </p:grpSpPr>
        <p:sp>
          <p:nvSpPr>
            <p:cNvPr id="7" name="Rectangle 6"/>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6885494" y="1665042"/>
            <a:ext cx="4490046" cy="707886"/>
          </a:xfrm>
          <a:prstGeom prst="rect">
            <a:avLst/>
          </a:prstGeom>
          <a:noFill/>
          <a:effectLst/>
        </p:spPr>
        <p:txBody>
          <a:bodyPr wrap="square" rtlCol="0">
            <a:spAutoFit/>
          </a:bodyPr>
          <a:lstStyle/>
          <a:p>
            <a:r>
              <a:rPr lang="en-US"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OUR </a:t>
            </a:r>
            <a:r>
              <a:rPr lang="en-US"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rPr>
              <a:t>AGENDA</a:t>
            </a:r>
            <a:endParaRPr lang="id-ID" sz="4000" b="1" dirty="0">
              <a:ln w="38100">
                <a:noFill/>
              </a:ln>
              <a:solidFill>
                <a:srgbClr val="C000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12" name="Rectangle 11"/>
          <p:cNvSpPr/>
          <p:nvPr/>
        </p:nvSpPr>
        <p:spPr>
          <a:xfrm>
            <a:off x="6883400" y="2642821"/>
            <a:ext cx="4442784" cy="3062377"/>
          </a:xfrm>
          <a:prstGeom prst="rect">
            <a:avLst/>
          </a:prstGeom>
        </p:spPr>
        <p:txBody>
          <a:bodyPr wrap="square">
            <a:spAutoFit/>
          </a:bodyPr>
          <a:lstStyle/>
          <a:p>
            <a:pPr marL="285750" indent="-285750">
              <a:spcAft>
                <a:spcPts val="600"/>
              </a:spcAft>
              <a:buFont typeface="Arial"/>
              <a:buChar char="•"/>
            </a:pPr>
            <a:r>
              <a:rPr lang="en-US" sz="2400" dirty="0">
                <a:latin typeface="Open Sans"/>
                <a:cs typeface="Open Sans"/>
              </a:rPr>
              <a:t>Defining Advocacy</a:t>
            </a:r>
          </a:p>
          <a:p>
            <a:pPr marL="285750" lvl="0" indent="-285750">
              <a:spcAft>
                <a:spcPts val="600"/>
              </a:spcAft>
              <a:buFont typeface="Arial"/>
              <a:buChar char="•"/>
            </a:pPr>
            <a:r>
              <a:rPr lang="en-US" sz="2400" dirty="0">
                <a:latin typeface="Open Sans"/>
                <a:cs typeface="Open Sans"/>
              </a:rPr>
              <a:t>Our History</a:t>
            </a:r>
          </a:p>
          <a:p>
            <a:pPr marL="285750" lvl="0" indent="-285750">
              <a:spcAft>
                <a:spcPts val="600"/>
              </a:spcAft>
              <a:buFont typeface="Arial"/>
              <a:buChar char="•"/>
            </a:pPr>
            <a:r>
              <a:rPr lang="en-US" sz="2400" dirty="0">
                <a:latin typeface="Open Sans"/>
                <a:cs typeface="Open Sans"/>
              </a:rPr>
              <a:t>Examples of Activism</a:t>
            </a:r>
          </a:p>
          <a:p>
            <a:pPr marL="285750" lvl="0" indent="-285750">
              <a:spcAft>
                <a:spcPts val="600"/>
              </a:spcAft>
              <a:buFont typeface="Arial"/>
              <a:buChar char="•"/>
            </a:pPr>
            <a:r>
              <a:rPr lang="en-US" sz="2400" dirty="0">
                <a:latin typeface="Open Sans"/>
                <a:cs typeface="Open Sans"/>
              </a:rPr>
              <a:t>Meeting our Needs</a:t>
            </a:r>
          </a:p>
          <a:p>
            <a:pPr marL="285750" lvl="0" indent="-285750">
              <a:spcAft>
                <a:spcPts val="600"/>
              </a:spcAft>
              <a:buFont typeface="Arial"/>
              <a:buChar char="•"/>
            </a:pPr>
            <a:r>
              <a:rPr lang="en-US" sz="2400" dirty="0">
                <a:latin typeface="Open Sans"/>
                <a:cs typeface="Open Sans"/>
              </a:rPr>
              <a:t>Taking Action at the National Level</a:t>
            </a:r>
          </a:p>
          <a:p>
            <a:pPr marL="285750" lvl="0" indent="-285750">
              <a:buFont typeface="Arial"/>
              <a:buChar char="•"/>
            </a:pPr>
            <a:r>
              <a:rPr lang="en-US" sz="2400" dirty="0">
                <a:latin typeface="Open Sans"/>
                <a:cs typeface="Open Sans"/>
              </a:rPr>
              <a:t>Our Next Steps…</a:t>
            </a:r>
          </a:p>
        </p:txBody>
      </p:sp>
      <p:pic>
        <p:nvPicPr>
          <p:cNvPr id="22" name="Picture 21"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23" name="Picture 22"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4" name="Straight Connector 23"/>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25" name="Picture 24" descr="af-am-man-30075.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6416386"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9481823"/>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10409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NMAC’S NATIONAL HIV &amp; AGING</a:t>
            </a:r>
          </a:p>
        </p:txBody>
      </p:sp>
      <p:sp>
        <p:nvSpPr>
          <p:cNvPr id="9" name="TextBox 8"/>
          <p:cNvSpPr txBox="1"/>
          <p:nvPr/>
        </p:nvSpPr>
        <p:spPr>
          <a:xfrm>
            <a:off x="827594" y="1194483"/>
            <a:ext cx="980992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ADVOCACY NETWORK PRIORITIES</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a:off x="10078720" y="1729740"/>
            <a:ext cx="124968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77440"/>
            <a:ext cx="10383520" cy="2862322"/>
          </a:xfrm>
          <a:prstGeom prst="rect">
            <a:avLst/>
          </a:prstGeom>
          <a:noFill/>
        </p:spPr>
        <p:txBody>
          <a:bodyPr wrap="square" rtlCol="0">
            <a:spAutoFit/>
          </a:bodyPr>
          <a:lstStyle/>
          <a:p>
            <a:pPr marL="342900" indent="-342900" fontAlgn="base">
              <a:buFont typeface="Arial"/>
              <a:buChar char="•"/>
            </a:pPr>
            <a:r>
              <a:rPr lang="en-US" sz="2000" dirty="0">
                <a:latin typeface="Open Sans"/>
                <a:cs typeface="Open Sans"/>
              </a:rPr>
              <a:t>Help people aging with HIV maximize their physical, social, and financial independence and quality of life.</a:t>
            </a:r>
            <a:br>
              <a:rPr lang="en-US" sz="2000" dirty="0">
                <a:latin typeface="Open Sans"/>
                <a:cs typeface="Open Sans"/>
              </a:rPr>
            </a:br>
            <a:endParaRPr lang="en-US" sz="2000" dirty="0">
              <a:latin typeface="Open Sans"/>
              <a:cs typeface="Open Sans"/>
            </a:endParaRPr>
          </a:p>
          <a:p>
            <a:pPr marL="342900" lvl="0" indent="-342900" fontAlgn="base">
              <a:buFont typeface="Arial"/>
              <a:buChar char="•"/>
            </a:pPr>
            <a:r>
              <a:rPr lang="en-US" sz="2000" dirty="0">
                <a:latin typeface="Open Sans"/>
                <a:cs typeface="Open Sans"/>
              </a:rPr>
              <a:t>Advocate for policies, programs and services that address HIV Long-Term Survivor trauma and other physical and mental health conditions resulting from trauma.</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Advocate for economic and social justice issues affecting persons aging with HIV</a:t>
            </a:r>
            <a:br>
              <a:rPr lang="en-US" sz="2000" dirty="0">
                <a:latin typeface="Open Sans"/>
                <a:cs typeface="Open Sans"/>
              </a:rPr>
            </a:br>
            <a:endParaRPr lang="en-US" sz="2000" dirty="0">
              <a:latin typeface="Open Sans"/>
              <a:cs typeface="Open Sans"/>
            </a:endParaRPr>
          </a:p>
          <a:p>
            <a:pPr marL="342900" indent="-342900">
              <a:buFont typeface="Arial"/>
              <a:buChar char="•"/>
            </a:pPr>
            <a:r>
              <a:rPr lang="en-US" sz="2000" dirty="0">
                <a:latin typeface="Open Sans"/>
                <a:cs typeface="Open Sans"/>
              </a:rPr>
              <a:t>Support modernization of the Ryan White HIV/AIDS Program </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0035725"/>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10409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SAGE’S HIV &amp; AGING POLICY</a:t>
            </a:r>
          </a:p>
        </p:txBody>
      </p:sp>
      <p:sp>
        <p:nvSpPr>
          <p:cNvPr id="9" name="TextBox 8"/>
          <p:cNvSpPr txBox="1"/>
          <p:nvPr/>
        </p:nvSpPr>
        <p:spPr>
          <a:xfrm>
            <a:off x="827594" y="1194483"/>
            <a:ext cx="980992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ACTION COALITION</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a:off x="6055360" y="1729740"/>
            <a:ext cx="527304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77440"/>
            <a:ext cx="6888480" cy="3785652"/>
          </a:xfrm>
          <a:prstGeom prst="rect">
            <a:avLst/>
          </a:prstGeom>
          <a:noFill/>
        </p:spPr>
        <p:txBody>
          <a:bodyPr wrap="square" rtlCol="0">
            <a:spAutoFit/>
          </a:bodyPr>
          <a:lstStyle/>
          <a:p>
            <a:pPr marL="342900" indent="-342900">
              <a:buFont typeface="Arial"/>
              <a:buChar char="•"/>
            </a:pPr>
            <a:r>
              <a:rPr lang="en-US" sz="2000" dirty="0">
                <a:latin typeface="Open Sans"/>
                <a:cs typeface="Open Sans"/>
              </a:rPr>
              <a:t>The coalition is focused on building a diverse group of long-term HIV survivors and LGBTQ elder people living with HIV.</a:t>
            </a:r>
          </a:p>
          <a:p>
            <a:pPr marL="342900" indent="-342900">
              <a:buFont typeface="Arial"/>
              <a:buChar char="•"/>
            </a:pPr>
            <a:endParaRPr lang="en-US" sz="2000" dirty="0">
              <a:latin typeface="Open Sans"/>
              <a:cs typeface="Open Sans"/>
            </a:endParaRPr>
          </a:p>
          <a:p>
            <a:pPr marL="342900" lvl="0" indent="-342900" fontAlgn="base">
              <a:buFont typeface="Arial"/>
              <a:buChar char="•"/>
            </a:pPr>
            <a:r>
              <a:rPr lang="en-US" sz="2000" dirty="0">
                <a:latin typeface="Open Sans"/>
                <a:cs typeface="Open Sans"/>
              </a:rPr>
              <a:t>It supports advocacy effort to ensure that policymakers understand the intersection between aging and HIV – especially its impact on marginalized communities, such as LGBTQ people of color with HIV. </a:t>
            </a:r>
          </a:p>
          <a:p>
            <a:pPr marL="342900" lvl="0" indent="-342900" fontAlgn="base">
              <a:buFont typeface="Arial"/>
              <a:buChar char="•"/>
            </a:pPr>
            <a:endParaRPr lang="en-US" sz="2000" dirty="0">
              <a:latin typeface="Open Sans"/>
              <a:cs typeface="Open Sans"/>
            </a:endParaRPr>
          </a:p>
          <a:p>
            <a:pPr marL="342900" lvl="0" indent="-342900" fontAlgn="base">
              <a:buFont typeface="Arial"/>
              <a:buChar char="•"/>
            </a:pPr>
            <a:r>
              <a:rPr lang="en-US" sz="2000" dirty="0">
                <a:latin typeface="Open Sans"/>
                <a:cs typeface="Open Sans"/>
              </a:rPr>
              <a:t>The coalition is active at the national and state level to bring about change.</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sage-footer-normal.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46640" y="2466580"/>
            <a:ext cx="3637639" cy="12926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585374"/>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10409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SAGE’S HIV &amp; AGING POLICY</a:t>
            </a:r>
          </a:p>
        </p:txBody>
      </p:sp>
      <p:sp>
        <p:nvSpPr>
          <p:cNvPr id="9" name="TextBox 8"/>
          <p:cNvSpPr txBox="1"/>
          <p:nvPr/>
        </p:nvSpPr>
        <p:spPr>
          <a:xfrm>
            <a:off x="827594" y="1194483"/>
            <a:ext cx="980992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ACTION COALITION</a:t>
            </a:r>
            <a:r>
              <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 </a:t>
            </a:r>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PRIORITIES</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a:off x="9265920" y="1729740"/>
            <a:ext cx="206248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77440"/>
            <a:ext cx="7244080" cy="3785652"/>
          </a:xfrm>
          <a:prstGeom prst="rect">
            <a:avLst/>
          </a:prstGeom>
          <a:noFill/>
        </p:spPr>
        <p:txBody>
          <a:bodyPr wrap="square" rtlCol="0">
            <a:spAutoFit/>
          </a:bodyPr>
          <a:lstStyle/>
          <a:p>
            <a:pPr marL="342900" indent="-342900">
              <a:buFont typeface="Arial"/>
              <a:buChar char="•"/>
            </a:pPr>
            <a:r>
              <a:rPr lang="en-US" sz="2000" dirty="0">
                <a:latin typeface="Open Sans"/>
                <a:cs typeface="Open Sans"/>
              </a:rPr>
              <a:t>Passage of Long-Term Survivor Bill of Rights (at state level)</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Create model cultural competency training for providers with input from long-term survivors, policymakers, and ally organizations</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Gain greater understanding of health issues confronting elder people with HIV</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Address financial, employment, and housing issues confronting elder people with HIV.</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educator-726386_1920.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723392" y="2367279"/>
            <a:ext cx="2433527" cy="364744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4156163"/>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27594" y="596930"/>
            <a:ext cx="10409366" cy="707886"/>
          </a:xfrm>
          <a:prstGeom prst="rect">
            <a:avLst/>
          </a:prstGeom>
          <a:noFill/>
          <a:effectLst/>
        </p:spPr>
        <p:txBody>
          <a:bodyPr wrap="square" rtlCol="0">
            <a:spAutoFit/>
          </a:bodyPr>
          <a:lstStyle/>
          <a:p>
            <a:r>
              <a:rPr lang="id-ID" sz="40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AIDSWatch: TAKING OUR VOICES</a:t>
            </a:r>
          </a:p>
        </p:txBody>
      </p:sp>
      <p:sp>
        <p:nvSpPr>
          <p:cNvPr id="9" name="TextBox 8"/>
          <p:cNvSpPr txBox="1"/>
          <p:nvPr/>
        </p:nvSpPr>
        <p:spPr>
          <a:xfrm>
            <a:off x="827594" y="1194483"/>
            <a:ext cx="980992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TO CAPITOL HILL</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a:off x="6055360" y="1729740"/>
            <a:ext cx="527304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77440"/>
            <a:ext cx="6675120" cy="2862322"/>
          </a:xfrm>
          <a:prstGeom prst="rect">
            <a:avLst/>
          </a:prstGeom>
          <a:noFill/>
        </p:spPr>
        <p:txBody>
          <a:bodyPr wrap="square" rtlCol="0">
            <a:spAutoFit/>
          </a:bodyPr>
          <a:lstStyle/>
          <a:p>
            <a:pPr marL="342900" indent="-342900">
              <a:buFont typeface="Arial"/>
              <a:buChar char="•"/>
            </a:pPr>
            <a:r>
              <a:rPr lang="en-US" sz="2000" dirty="0">
                <a:latin typeface="Open Sans"/>
                <a:cs typeface="Open Sans"/>
              </a:rPr>
              <a:t>For almost 30 years, HIV advocates have been participating in AIDSWatch, which is coordinated by AIDS United, the US PLHIV Caucus and the Treatment Access Expansion Project.</a:t>
            </a:r>
          </a:p>
          <a:p>
            <a:pPr marL="342900" indent="-342900">
              <a:buFont typeface="Arial"/>
              <a:buChar char="•"/>
            </a:pPr>
            <a:endParaRPr lang="en-US" sz="2000" dirty="0">
              <a:latin typeface="Open Sans"/>
              <a:cs typeface="Open Sans"/>
            </a:endParaRPr>
          </a:p>
          <a:p>
            <a:pPr marL="342900" lvl="0" indent="-342900">
              <a:buFont typeface="Arial"/>
              <a:buChar char="•"/>
            </a:pPr>
            <a:r>
              <a:rPr lang="en-US" sz="2000" dirty="0">
                <a:latin typeface="Open Sans"/>
                <a:cs typeface="Open Sans"/>
              </a:rPr>
              <a:t>The event, held in March, brings advocates to Washington, DC for training on important issues and how to advocate. After the training, advocates meet with members of Congress. </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2" name="Picture 1" descr="AIDSWatch-logo.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00832" y="2376786"/>
            <a:ext cx="3681568" cy="70169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1252097"/>
      </p:ext>
    </p:extLst>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0" y="0"/>
            <a:ext cx="12192000" cy="228600"/>
            <a:chOff x="0" y="0"/>
            <a:chExt cx="12192000" cy="228600"/>
          </a:xfrm>
        </p:grpSpPr>
        <p:sp>
          <p:nvSpPr>
            <p:cNvPr id="6" name="Rectangle 5"/>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726606" y="596930"/>
            <a:ext cx="11102693" cy="707886"/>
          </a:xfrm>
          <a:prstGeom prst="rect">
            <a:avLst/>
          </a:prstGeom>
          <a:noFill/>
          <a:effectLst/>
        </p:spPr>
        <p:txBody>
          <a:bodyPr wrap="square" lIns="91440" tIns="45720" rIns="91440" bIns="45720" rtlCol="0" anchor="t">
            <a:spAutoFit/>
          </a:bodyPr>
          <a:lstStyle/>
          <a:p>
            <a:r>
              <a:rPr lang="id-ID" sz="4000" b="1">
                <a:ln w="38100">
                  <a:noFill/>
                </a:ln>
                <a:solidFill>
                  <a:schemeClr val="tx1">
                    <a:lumMod val="75000"/>
                    <a:lumOff val="25000"/>
                  </a:schemeClr>
                </a:solidFill>
                <a:latin typeface="Montserrat ExtraBold"/>
                <a:ea typeface="Roboto Black"/>
                <a:cs typeface="Arial"/>
              </a:rPr>
              <a:t>SOCIAL MEDIA AS AN ADVOCACY TOOL:</a:t>
            </a:r>
            <a:endParaRPr lang="id-ID">
              <a:ea typeface="Calibri"/>
              <a:cs typeface="Calibri"/>
            </a:endParaRPr>
          </a:p>
        </p:txBody>
      </p:sp>
      <p:sp>
        <p:nvSpPr>
          <p:cNvPr id="9" name="TextBox 8"/>
          <p:cNvSpPr txBox="1"/>
          <p:nvPr/>
        </p:nvSpPr>
        <p:spPr>
          <a:xfrm>
            <a:off x="726606" y="1332194"/>
            <a:ext cx="10551606" cy="707886"/>
          </a:xfrm>
          <a:prstGeom prst="rect">
            <a:avLst/>
          </a:prstGeom>
          <a:noFill/>
          <a:effectLst/>
        </p:spPr>
        <p:txBody>
          <a:bodyPr wrap="square" rtlCol="0">
            <a:spAutoFit/>
          </a:bodyPr>
          <a:lstStyle/>
          <a:p>
            <a:r>
              <a:rPr lang="en-US"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STAY INFORMED &amp; RAISE YOUR VOICE</a:t>
            </a:r>
            <a:endParaRPr lang="id-ID" sz="4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cxnSp>
        <p:nvCxnSpPr>
          <p:cNvPr id="12" name="Straight Arrow Connector 11"/>
          <p:cNvCxnSpPr/>
          <p:nvPr/>
        </p:nvCxnSpPr>
        <p:spPr>
          <a:xfrm>
            <a:off x="10952480" y="1729740"/>
            <a:ext cx="37592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4720" y="2377440"/>
            <a:ext cx="4978400" cy="3785652"/>
          </a:xfrm>
          <a:prstGeom prst="rect">
            <a:avLst/>
          </a:prstGeom>
          <a:noFill/>
        </p:spPr>
        <p:txBody>
          <a:bodyPr wrap="square" rtlCol="0">
            <a:spAutoFit/>
          </a:bodyPr>
          <a:lstStyle/>
          <a:p>
            <a:pPr marL="342900" indent="-342900">
              <a:buFont typeface="Arial"/>
              <a:buChar char="•"/>
            </a:pPr>
            <a:r>
              <a:rPr lang="en-US" sz="2000" dirty="0">
                <a:latin typeface="Open Sans"/>
                <a:cs typeface="Open Sans"/>
              </a:rPr>
              <a:t>Social media has become an important advocacy tool.</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You can stay informed of latest developments by following organizations and individuals.</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Like, comment on, and share their posts to help spread the word.</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Make your own posts—you too can become an influencer.</a:t>
            </a:r>
          </a:p>
        </p:txBody>
      </p:sp>
      <p:pic>
        <p:nvPicPr>
          <p:cNvPr id="18" name="Picture 17"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9" name="Picture 18"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20" name="Straight Connector 19"/>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portrait-handsome-emotional-freelancer-receive-payment_219285-373.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04560" y="2461604"/>
            <a:ext cx="5417820" cy="360899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4641988"/>
      </p:ext>
    </p:extLst>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50-coffee.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17" r="617"/>
          <a:stretch>
            <a:fillRect/>
          </a:stretch>
        </p:blipFill>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458720"/>
            <a:ext cx="9723119" cy="392176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DISCUSSION:</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WHAT HAVE WE LEARNED? WHAT WILL WE DO?</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8" name="Straight Connector 7"/>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229322"/>
      </p:ext>
    </p:extLst>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0"/>
            <a:ext cx="46355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838200" y="1050693"/>
            <a:ext cx="5384800" cy="4736266"/>
          </a:xfrm>
          <a:prstGeom prst="roundRect">
            <a:avLst>
              <a:gd name="adj" fmla="val 177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805068" y="1046868"/>
            <a:ext cx="5082132" cy="861774"/>
          </a:xfrm>
          <a:prstGeom prst="rect">
            <a:avLst/>
          </a:prstGeom>
          <a:noFill/>
          <a:effectLst/>
        </p:spPr>
        <p:txBody>
          <a:bodyPr wrap="square" rtlCol="0">
            <a:spAutoFit/>
          </a:bodyPr>
          <a:lstStyle/>
          <a:p>
            <a:r>
              <a:rPr lang="en-US" sz="5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rPr>
              <a:t>PROMPTS</a:t>
            </a:r>
            <a:endParaRPr lang="id-ID" sz="5000" b="1" dirty="0">
              <a:ln w="38100">
                <a:noFill/>
              </a:ln>
              <a:solidFill>
                <a:srgbClr val="C00200"/>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8" name="TextBox 7"/>
          <p:cNvSpPr txBox="1"/>
          <p:nvPr/>
        </p:nvSpPr>
        <p:spPr>
          <a:xfrm>
            <a:off x="6802974" y="2354373"/>
            <a:ext cx="4129186" cy="3170099"/>
          </a:xfrm>
          <a:prstGeom prst="rect">
            <a:avLst/>
          </a:prstGeom>
          <a:noFill/>
          <a:effectLst/>
        </p:spPr>
        <p:txBody>
          <a:bodyPr wrap="square" rtlCol="0">
            <a:spAutoFit/>
          </a:bodyPr>
          <a:lstStyle/>
          <a:p>
            <a:pPr marL="342900" lvl="0" indent="-342900">
              <a:buFont typeface="Arial"/>
              <a:buChar char="•"/>
            </a:pPr>
            <a:r>
              <a:rPr lang="en-US" sz="2000" dirty="0">
                <a:latin typeface="Open Sans"/>
                <a:cs typeface="Open Sans"/>
              </a:rPr>
              <a:t>Do you think more advocacy is necessary? What are the major issues related to HIV in general? What are your major issues as you age?</a:t>
            </a:r>
            <a:br>
              <a:rPr lang="en-US" sz="2000" dirty="0">
                <a:latin typeface="Open Sans"/>
                <a:cs typeface="Open Sans"/>
              </a:rPr>
            </a:br>
            <a:endParaRPr lang="en-US" sz="2000" dirty="0">
              <a:latin typeface="Open Sans"/>
              <a:cs typeface="Open Sans"/>
            </a:endParaRPr>
          </a:p>
          <a:p>
            <a:pPr marL="342900" lvl="0" indent="-342900">
              <a:buFont typeface="Arial"/>
              <a:buChar char="•"/>
            </a:pPr>
            <a:r>
              <a:rPr lang="en-US" sz="2000" dirty="0">
                <a:latin typeface="Open Sans"/>
                <a:cs typeface="Open Sans"/>
              </a:rPr>
              <a:t>Can you think of ways to get involved in your community? Like with the Ryan White planning groups?</a:t>
            </a:r>
            <a:endParaRPr lang="en-US" sz="20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endParaRPr>
          </a:p>
        </p:txBody>
      </p:sp>
      <p:pic>
        <p:nvPicPr>
          <p:cNvPr id="9" name="Picture 8" descr="nmac_logo_final_rgb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5788" y="6379510"/>
            <a:ext cx="966469" cy="366729"/>
          </a:xfrm>
          <a:prstGeom prst="rect">
            <a:avLst/>
          </a:prstGeom>
        </p:spPr>
      </p:pic>
      <p:pic>
        <p:nvPicPr>
          <p:cNvPr id="10" name="Picture 9" descr="50+nmac-colors.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48800" y="6397675"/>
            <a:ext cx="1418205" cy="419684"/>
          </a:xfrm>
          <a:prstGeom prst="rect">
            <a:avLst/>
          </a:prstGeom>
        </p:spPr>
      </p:pic>
      <p:cxnSp>
        <p:nvCxnSpPr>
          <p:cNvPr id="11" name="Straight Connector 10"/>
          <p:cNvCxnSpPr/>
          <p:nvPr/>
        </p:nvCxnSpPr>
        <p:spPr>
          <a:xfrm>
            <a:off x="10993121" y="6421120"/>
            <a:ext cx="7088" cy="304800"/>
          </a:xfrm>
          <a:prstGeom prst="line">
            <a:avLst/>
          </a:prstGeom>
          <a:ln w="63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12" name="Picture Placeholder 11" descr="older_gay_couple.jpg"/>
          <p:cNvPicPr>
            <a:picLocks noGrp="1" noChangeAspect="1"/>
          </p:cNvPicPr>
          <p:nvPr>
            <p:ph type="pic" sz="quarter" idx="10"/>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1064" r="21064"/>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2420901"/>
      </p:ext>
    </p:extLst>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board_diversity-1024x536.jpe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607"/>
          <a:stretch/>
        </p:blipFill>
        <p:spPr>
          <a:xfrm>
            <a:off x="0" y="0"/>
            <a:ext cx="11974088" cy="6858000"/>
          </a:xfrm>
          <a:prstGeom prst="rect">
            <a:avLst/>
          </a:prstGeom>
        </p:spPr>
      </p:pic>
      <p:sp>
        <p:nvSpPr>
          <p:cNvPr id="4" name="Rectangle 3"/>
          <p:cNvSpPr/>
          <p:nvPr/>
        </p:nvSpPr>
        <p:spPr>
          <a:xfrm>
            <a:off x="6832600" y="0"/>
            <a:ext cx="53594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186068" y="3088316"/>
            <a:ext cx="4490046" cy="830997"/>
          </a:xfrm>
          <a:prstGeom prst="rect">
            <a:avLst/>
          </a:prstGeom>
          <a:noFill/>
          <a:effectLst/>
        </p:spPr>
        <p:txBody>
          <a:bodyPr wrap="square" rtlCol="0">
            <a:spAutoFit/>
          </a:bodyPr>
          <a:lstStyle/>
          <a:p>
            <a:pPr algn="ctr"/>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WRAP UP</a:t>
            </a:r>
            <a:endParaRPr lang="id-ID" sz="4000" dirty="0">
              <a:ln w="38100">
                <a:noFill/>
              </a:ln>
              <a:solidFill>
                <a:schemeClr val="bg1"/>
              </a:solidFill>
              <a:latin typeface="Montserrat Regular"/>
              <a:ea typeface="Roboto Black" panose="02000000000000000000" pitchFamily="2" charset="0"/>
              <a:cs typeface="Montserrat Regular"/>
            </a:endParaRPr>
          </a:p>
        </p:txBody>
      </p:sp>
      <p:grpSp>
        <p:nvGrpSpPr>
          <p:cNvPr id="15" name="Group 14"/>
          <p:cNvGrpSpPr/>
          <p:nvPr/>
        </p:nvGrpSpPr>
        <p:grpSpPr>
          <a:xfrm>
            <a:off x="4889500" y="315843"/>
            <a:ext cx="1219200" cy="1104900"/>
            <a:chOff x="9346134" y="-838200"/>
            <a:chExt cx="1219200" cy="1104900"/>
          </a:xfrm>
          <a:solidFill>
            <a:srgbClr val="C00000"/>
          </a:solidFill>
        </p:grpSpPr>
        <p:grpSp>
          <p:nvGrpSpPr>
            <p:cNvPr id="16" name="Group 15"/>
            <p:cNvGrpSpPr/>
            <p:nvPr/>
          </p:nvGrpSpPr>
          <p:grpSpPr>
            <a:xfrm>
              <a:off x="9346134" y="-838200"/>
              <a:ext cx="1219200" cy="152400"/>
              <a:chOff x="9346134" y="-838200"/>
              <a:chExt cx="1219200" cy="152400"/>
            </a:xfrm>
            <a:grpFill/>
          </p:grpSpPr>
          <p:sp>
            <p:nvSpPr>
              <p:cNvPr id="47" name="Oval 4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9346134" y="-647700"/>
              <a:ext cx="1219200" cy="152400"/>
              <a:chOff x="9346134" y="-838200"/>
              <a:chExt cx="1219200" cy="152400"/>
            </a:xfrm>
            <a:grpFill/>
          </p:grpSpPr>
          <p:sp>
            <p:nvSpPr>
              <p:cNvPr id="42" name="Oval 4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9346134" y="-457200"/>
              <a:ext cx="1219200" cy="152400"/>
              <a:chOff x="9346134" y="-838200"/>
              <a:chExt cx="1219200" cy="152400"/>
            </a:xfrm>
            <a:grpFill/>
          </p:grpSpPr>
          <p:sp>
            <p:nvSpPr>
              <p:cNvPr id="37" name="Oval 3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9346134" y="-266700"/>
              <a:ext cx="1219200" cy="152400"/>
              <a:chOff x="9346134" y="-838200"/>
              <a:chExt cx="1219200" cy="152400"/>
            </a:xfrm>
            <a:grpFill/>
          </p:grpSpPr>
          <p:sp>
            <p:nvSpPr>
              <p:cNvPr id="32" name="Oval 3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9346134" y="-76200"/>
              <a:ext cx="1219200" cy="152400"/>
              <a:chOff x="9346134" y="-838200"/>
              <a:chExt cx="1219200" cy="152400"/>
            </a:xfrm>
            <a:grpFill/>
          </p:grpSpPr>
          <p:sp>
            <p:nvSpPr>
              <p:cNvPr id="27" name="Oval 2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46134" y="114300"/>
              <a:ext cx="1219200" cy="152400"/>
              <a:chOff x="9346134" y="-838200"/>
              <a:chExt cx="1219200" cy="152400"/>
            </a:xfrm>
            <a:grpFill/>
          </p:grpSpPr>
          <p:sp>
            <p:nvSpPr>
              <p:cNvPr id="22" name="Oval 2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52" name="Picture 51"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53" name="Picture 52"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54" name="Straight Connector 53"/>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1241524"/>
      </p:ext>
    </p:extLst>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575038" y="0"/>
            <a:ext cx="53594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183974" y="3184894"/>
            <a:ext cx="4103786" cy="707886"/>
          </a:xfrm>
          <a:prstGeom prst="rect">
            <a:avLst/>
          </a:prstGeom>
          <a:noFill/>
          <a:effectLst/>
        </p:spPr>
        <p:txBody>
          <a:bodyPr wrap="square" rtlCol="0">
            <a:spAutoFit/>
          </a:bodyPr>
          <a:lstStyle/>
          <a:p>
            <a:r>
              <a:rPr lang="en-US" sz="2000" b="1" dirty="0">
                <a:ln w="38100">
                  <a:noFill/>
                </a:ln>
                <a:solidFill>
                  <a:schemeClr val="bg1"/>
                </a:solidFill>
                <a:latin typeface="Montserrat" panose="00000500000000000000" pitchFamily="50" charset="0"/>
                <a:ea typeface="Source Sans Pro" panose="020B0503030403020204" pitchFamily="34" charset="0"/>
                <a:cs typeface="Space Grotesk" pitchFamily="2" charset="0"/>
              </a:rPr>
              <a:t>Facilitator: email address</a:t>
            </a:r>
          </a:p>
          <a:p>
            <a:r>
              <a:rPr lang="en-US" sz="2000" b="1" dirty="0">
                <a:ln w="38100">
                  <a:noFill/>
                </a:ln>
                <a:solidFill>
                  <a:schemeClr val="bg1"/>
                </a:solidFill>
                <a:latin typeface="Montserrat" panose="00000500000000000000" pitchFamily="50" charset="0"/>
                <a:ea typeface="Source Sans Pro" panose="020B0503030403020204" pitchFamily="34" charset="0"/>
                <a:cs typeface="Space Grotesk" pitchFamily="2" charset="0"/>
              </a:rPr>
              <a:t>NMAC magosto@nmac.org</a:t>
            </a:r>
          </a:p>
        </p:txBody>
      </p:sp>
      <p:sp>
        <p:nvSpPr>
          <p:cNvPr id="13" name="Rectangle 12"/>
          <p:cNvSpPr/>
          <p:nvPr/>
        </p:nvSpPr>
        <p:spPr>
          <a:xfrm>
            <a:off x="0" y="5194300"/>
            <a:ext cx="6096000" cy="1117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13768" y="5399157"/>
            <a:ext cx="5361532" cy="707886"/>
          </a:xfrm>
          <a:prstGeom prst="rect">
            <a:avLst/>
          </a:prstGeom>
          <a:noFill/>
          <a:effectLst/>
        </p:spPr>
        <p:txBody>
          <a:bodyPr wrap="square" rtlCol="0">
            <a:spAutoFit/>
          </a:bodyPr>
          <a:lstStyle/>
          <a:p>
            <a:pPr algn="ctr"/>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THANK YOU!</a:t>
            </a:r>
            <a:endParaRPr lang="id-ID"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endParaRPr>
          </a:p>
        </p:txBody>
      </p:sp>
      <p:grpSp>
        <p:nvGrpSpPr>
          <p:cNvPr id="15" name="Group 14"/>
          <p:cNvGrpSpPr/>
          <p:nvPr/>
        </p:nvGrpSpPr>
        <p:grpSpPr>
          <a:xfrm>
            <a:off x="4889500" y="315843"/>
            <a:ext cx="1219200" cy="1104900"/>
            <a:chOff x="9346134" y="-838200"/>
            <a:chExt cx="1219200" cy="1104900"/>
          </a:xfrm>
          <a:solidFill>
            <a:srgbClr val="C00000"/>
          </a:solidFill>
        </p:grpSpPr>
        <p:grpSp>
          <p:nvGrpSpPr>
            <p:cNvPr id="16" name="Group 15"/>
            <p:cNvGrpSpPr/>
            <p:nvPr/>
          </p:nvGrpSpPr>
          <p:grpSpPr>
            <a:xfrm>
              <a:off x="9346134" y="-838200"/>
              <a:ext cx="1219200" cy="152400"/>
              <a:chOff x="9346134" y="-838200"/>
              <a:chExt cx="1219200" cy="152400"/>
            </a:xfrm>
            <a:grpFill/>
          </p:grpSpPr>
          <p:sp>
            <p:nvSpPr>
              <p:cNvPr id="47" name="Oval 4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9346134" y="-647700"/>
              <a:ext cx="1219200" cy="152400"/>
              <a:chOff x="9346134" y="-838200"/>
              <a:chExt cx="1219200" cy="152400"/>
            </a:xfrm>
            <a:grpFill/>
          </p:grpSpPr>
          <p:sp>
            <p:nvSpPr>
              <p:cNvPr id="42" name="Oval 4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9346134" y="-457200"/>
              <a:ext cx="1219200" cy="152400"/>
              <a:chOff x="9346134" y="-838200"/>
              <a:chExt cx="1219200" cy="152400"/>
            </a:xfrm>
            <a:grpFill/>
          </p:grpSpPr>
          <p:sp>
            <p:nvSpPr>
              <p:cNvPr id="37" name="Oval 3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9346134" y="-266700"/>
              <a:ext cx="1219200" cy="152400"/>
              <a:chOff x="9346134" y="-838200"/>
              <a:chExt cx="1219200" cy="152400"/>
            </a:xfrm>
            <a:grpFill/>
          </p:grpSpPr>
          <p:sp>
            <p:nvSpPr>
              <p:cNvPr id="32" name="Oval 3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9346134" y="-76200"/>
              <a:ext cx="1219200" cy="152400"/>
              <a:chOff x="9346134" y="-838200"/>
              <a:chExt cx="1219200" cy="152400"/>
            </a:xfrm>
            <a:grpFill/>
          </p:grpSpPr>
          <p:sp>
            <p:nvSpPr>
              <p:cNvPr id="27" name="Oval 2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46134" y="114300"/>
              <a:ext cx="1219200" cy="152400"/>
              <a:chOff x="9346134" y="-838200"/>
              <a:chExt cx="1219200" cy="152400"/>
            </a:xfrm>
            <a:grpFill/>
          </p:grpSpPr>
          <p:sp>
            <p:nvSpPr>
              <p:cNvPr id="22" name="Oval 2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52" name="Picture 51" descr="50+whit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53" name="Picture 52" descr="nmac_logo_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54" name="Straight Connector 53"/>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55" name="Picture Placeholder 54" descr="ThankYou_shutterstock_735650659-1024x683.jpg"/>
          <p:cNvPicPr>
            <a:picLocks noGrp="1" noChangeAspect="1"/>
          </p:cNvPicPr>
          <p:nvPr>
            <p:ph type="pic" sz="quarter" idx="10"/>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584" b="6584"/>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6480367"/>
      </p:ext>
    </p:extLst>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0590394"/>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Placeholder 9" descr="GettyImages-939262058-scaled.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821" b="7821"/>
          <a:stretch>
            <a:fillRect/>
          </a:stretch>
        </p:blipFill>
        <p:spPr/>
      </p:pic>
      <p:pic>
        <p:nvPicPr>
          <p:cNvPr id="8" name="Picture 7" descr="GettyImages-939262058-scaled.jpg"/>
          <p:cNvPicPr>
            <a:picLocks noChangeAspect="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5642"/>
          <a:stretch/>
        </p:blipFill>
        <p:spPr>
          <a:xfrm>
            <a:off x="0" y="0"/>
            <a:ext cx="12192000" cy="6858000"/>
          </a:xfrm>
          <a:prstGeom prst="rect">
            <a:avLst/>
          </a:prstGeom>
        </p:spPr>
      </p:pic>
      <p:sp>
        <p:nvSpPr>
          <p:cNvPr id="4" name="Rectangle 3"/>
          <p:cNvSpPr/>
          <p:nvPr/>
        </p:nvSpPr>
        <p:spPr>
          <a:xfrm rot="10800000">
            <a:off x="-1" y="0"/>
            <a:ext cx="12192000" cy="68580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1148080" y="2387601"/>
            <a:ext cx="9723119" cy="184912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2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MODULE 1:</a:t>
            </a:r>
          </a:p>
          <a:p>
            <a:pPr>
              <a:lnSpc>
                <a:spcPct val="100000"/>
              </a:lnSpc>
            </a:pPr>
            <a:r>
              <a:rPr lang="en-US" sz="5500" b="1" spc="600" dirty="0">
                <a:solidFill>
                  <a:schemeClr val="bg1"/>
                </a:solidFill>
                <a:latin typeface="Montserrat ExtraBold" panose="00000900000000000000" pitchFamily="50" charset="0"/>
                <a:ea typeface="Roboto" panose="02000000000000000000" pitchFamily="2" charset="0"/>
                <a:cs typeface="Open Sans" panose="020B0606030504020204" pitchFamily="34" charset="0"/>
              </a:rPr>
              <a:t>DEFINING ADVOCACY</a:t>
            </a:r>
            <a:endParaRPr lang="id-ID" sz="5500" b="1" spc="600" dirty="0">
              <a:solidFill>
                <a:srgbClr val="F1C40F"/>
              </a:solidFill>
              <a:latin typeface="Montserrat ExtraBold" panose="00000900000000000000" pitchFamily="50" charset="0"/>
              <a:ea typeface="Roboto" panose="02000000000000000000" pitchFamily="2" charset="0"/>
              <a:cs typeface="Open Sans" panose="020B0606030504020204" pitchFamily="34" charset="0"/>
            </a:endParaRPr>
          </a:p>
        </p:txBody>
      </p:sp>
      <p:pic>
        <p:nvPicPr>
          <p:cNvPr id="6" name="Picture 5" descr="50+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7" name="Picture 6" descr="nmac_logo_whit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9" name="Straight Connector 8"/>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4449438"/>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8" name="Group 27"/>
          <p:cNvGrpSpPr/>
          <p:nvPr/>
        </p:nvGrpSpPr>
        <p:grpSpPr>
          <a:xfrm flipH="1">
            <a:off x="-5111" y="3544088"/>
            <a:ext cx="12197109" cy="3313912"/>
            <a:chOff x="-5110" y="3251200"/>
            <a:chExt cx="12197109" cy="3606800"/>
          </a:xfrm>
        </p:grpSpPr>
        <p:sp>
          <p:nvSpPr>
            <p:cNvPr id="6" name="Rectangle 1"/>
            <p:cNvSpPr/>
            <p:nvPr/>
          </p:nvSpPr>
          <p:spPr>
            <a:xfrm>
              <a:off x="-5110" y="3251200"/>
              <a:ext cx="12197109" cy="342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110" y="3429000"/>
              <a:ext cx="12197109" cy="3429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nip Diagonal Corner Rectangle 2"/>
          <p:cNvSpPr/>
          <p:nvPr/>
        </p:nvSpPr>
        <p:spPr>
          <a:xfrm>
            <a:off x="914400" y="1511300"/>
            <a:ext cx="2794000" cy="3835400"/>
          </a:xfrm>
          <a:prstGeom prst="snip2DiagRect">
            <a:avLst/>
          </a:prstGeom>
          <a:solidFill>
            <a:schemeClr val="bg1">
              <a:lumMod val="95000"/>
            </a:schemeClr>
          </a:solidFill>
          <a:ln>
            <a:noFill/>
          </a:ln>
          <a:effectLst>
            <a:outerShdw blurRad="266700" dist="114300" dir="5400000" sx="80000" sy="80000" algn="c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nip Diagonal Corner Rectangle 3"/>
          <p:cNvSpPr/>
          <p:nvPr/>
        </p:nvSpPr>
        <p:spPr>
          <a:xfrm>
            <a:off x="4709144" y="1511300"/>
            <a:ext cx="2794000" cy="3835400"/>
          </a:xfrm>
          <a:prstGeom prst="snip2DiagRect">
            <a:avLst/>
          </a:prstGeom>
          <a:solidFill>
            <a:srgbClr val="FF0000"/>
          </a:solidFill>
          <a:ln>
            <a:noFill/>
          </a:ln>
          <a:effectLst>
            <a:outerShdw blurRad="266700" dist="114300" dir="5400000" sx="80000" sy="80000" algn="c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nip Diagonal Corner Rectangle 4"/>
          <p:cNvSpPr/>
          <p:nvPr/>
        </p:nvSpPr>
        <p:spPr>
          <a:xfrm>
            <a:off x="8503888" y="1511300"/>
            <a:ext cx="2794000" cy="3835400"/>
          </a:xfrm>
          <a:prstGeom prst="snip2DiagRect">
            <a:avLst/>
          </a:prstGeom>
          <a:solidFill>
            <a:schemeClr val="bg1">
              <a:lumMod val="95000"/>
            </a:schemeClr>
          </a:solidFill>
          <a:ln>
            <a:noFill/>
          </a:ln>
          <a:effectLst>
            <a:outerShdw blurRad="266700" dist="114300" dir="5400000" sx="80000" sy="80000" algn="c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224752" y="419785"/>
            <a:ext cx="5754148" cy="646331"/>
          </a:xfrm>
          <a:prstGeom prst="rect">
            <a:avLst/>
          </a:prstGeom>
          <a:noFill/>
          <a:effectLst/>
        </p:spPr>
        <p:txBody>
          <a:bodyPr wrap="square" rtlCol="0">
            <a:spAutoFit/>
          </a:bodyPr>
          <a:lstStyle/>
          <a:p>
            <a:pPr algn="ctr"/>
            <a:r>
              <a:rPr lang="en-US" sz="36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rPr>
              <a:t>WHAT IS ADVOCACY?</a:t>
            </a:r>
            <a:endParaRPr lang="id-ID" sz="3600" b="1" dirty="0">
              <a:ln w="38100">
                <a:noFill/>
              </a:ln>
              <a:solidFill>
                <a:schemeClr val="tx1">
                  <a:lumMod val="75000"/>
                  <a:lumOff val="25000"/>
                </a:schemeClr>
              </a:solidFill>
              <a:latin typeface="Montserrat ExtraBold" panose="00000900000000000000" pitchFamily="50" charset="0"/>
              <a:ea typeface="Roboto Black" panose="02000000000000000000" pitchFamily="2" charset="0"/>
              <a:cs typeface="Arial" panose="020B0604020202020204" pitchFamily="34" charset="0"/>
            </a:endParaRPr>
          </a:p>
        </p:txBody>
      </p:sp>
      <p:sp>
        <p:nvSpPr>
          <p:cNvPr id="8" name="Rectangle 7"/>
          <p:cNvSpPr/>
          <p:nvPr/>
        </p:nvSpPr>
        <p:spPr>
          <a:xfrm>
            <a:off x="1259092" y="2569140"/>
            <a:ext cx="2154667" cy="2554545"/>
          </a:xfrm>
          <a:prstGeom prst="rect">
            <a:avLst/>
          </a:prstGeom>
        </p:spPr>
        <p:txBody>
          <a:bodyPr wrap="square">
            <a:spAutoFit/>
          </a:bodyPr>
          <a:lstStyle/>
          <a:p>
            <a:pPr marL="285750" indent="-285750">
              <a:buFont typeface="Arial"/>
              <a:buChar char="•"/>
            </a:pPr>
            <a:r>
              <a:rPr lang="en-US" sz="1600" dirty="0">
                <a:latin typeface="Open Sans"/>
                <a:cs typeface="Open Sans"/>
              </a:rPr>
              <a:t>Drawing attention to an issue </a:t>
            </a:r>
          </a:p>
          <a:p>
            <a:pPr marL="285750" indent="-285750">
              <a:buFont typeface="Arial"/>
              <a:buChar char="•"/>
            </a:pPr>
            <a:r>
              <a:rPr lang="en-US" sz="1600" dirty="0">
                <a:latin typeface="Open Sans"/>
                <a:cs typeface="Open Sans"/>
              </a:rPr>
              <a:t>Presenting solutions</a:t>
            </a:r>
          </a:p>
          <a:p>
            <a:pPr marL="285750" indent="-285750">
              <a:buFont typeface="Arial"/>
              <a:buChar char="•"/>
            </a:pPr>
            <a:r>
              <a:rPr lang="en-US" sz="1600" dirty="0">
                <a:latin typeface="Open Sans"/>
                <a:cs typeface="Open Sans"/>
              </a:rPr>
              <a:t>Engaging in activities to educate the public and build support</a:t>
            </a:r>
          </a:p>
        </p:txBody>
      </p:sp>
      <p:sp>
        <p:nvSpPr>
          <p:cNvPr id="9" name="TextBox 8"/>
          <p:cNvSpPr txBox="1"/>
          <p:nvPr/>
        </p:nvSpPr>
        <p:spPr>
          <a:xfrm>
            <a:off x="914400" y="1696650"/>
            <a:ext cx="2781300" cy="830997"/>
          </a:xfrm>
          <a:prstGeom prst="rect">
            <a:avLst/>
          </a:prstGeom>
          <a:noFill/>
          <a:effectLst/>
        </p:spPr>
        <p:txBody>
          <a:bodyPr wrap="square" rtlCol="0">
            <a:spAutoFit/>
          </a:bodyPr>
          <a:lstStyle/>
          <a:p>
            <a:pPr algn="ctr"/>
            <a:r>
              <a:rPr lang="en-US" sz="24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KEY ELEMENTS OF ADVOCACY</a:t>
            </a:r>
          </a:p>
        </p:txBody>
      </p:sp>
      <p:sp>
        <p:nvSpPr>
          <p:cNvPr id="10" name="Rectangle 9"/>
          <p:cNvSpPr/>
          <p:nvPr/>
        </p:nvSpPr>
        <p:spPr>
          <a:xfrm>
            <a:off x="5041137" y="2569140"/>
            <a:ext cx="2091914" cy="1815882"/>
          </a:xfrm>
          <a:prstGeom prst="rect">
            <a:avLst/>
          </a:prstGeom>
        </p:spPr>
        <p:txBody>
          <a:bodyPr wrap="square">
            <a:spAutoFit/>
          </a:bodyPr>
          <a:lstStyle/>
          <a:p>
            <a:pPr marL="285750" indent="-285750">
              <a:buFont typeface="Arial"/>
              <a:buChar char="•"/>
            </a:pPr>
            <a:r>
              <a:rPr lang="en-US" sz="1600" dirty="0">
                <a:latin typeface="Open Sans"/>
                <a:cs typeface="Open Sans"/>
              </a:rPr>
              <a:t>Meetings with policymakers</a:t>
            </a:r>
          </a:p>
          <a:p>
            <a:pPr marL="285750" indent="-285750">
              <a:buFont typeface="Arial"/>
              <a:buChar char="•"/>
            </a:pPr>
            <a:r>
              <a:rPr lang="en-US" sz="1600" dirty="0">
                <a:latin typeface="Open Sans"/>
                <a:cs typeface="Open Sans"/>
              </a:rPr>
              <a:t>Using social media</a:t>
            </a:r>
          </a:p>
          <a:p>
            <a:pPr marL="285750" indent="-285750">
              <a:buFont typeface="Arial"/>
              <a:buChar char="•"/>
            </a:pPr>
            <a:r>
              <a:rPr lang="en-US" sz="1600" dirty="0">
                <a:latin typeface="Open Sans"/>
                <a:cs typeface="Open Sans"/>
              </a:rPr>
              <a:t>Engaging mainstream media</a:t>
            </a:r>
          </a:p>
        </p:txBody>
      </p:sp>
      <p:sp>
        <p:nvSpPr>
          <p:cNvPr id="11" name="TextBox 10"/>
          <p:cNvSpPr txBox="1"/>
          <p:nvPr/>
        </p:nvSpPr>
        <p:spPr>
          <a:xfrm>
            <a:off x="4696444" y="1696650"/>
            <a:ext cx="2781300" cy="830997"/>
          </a:xfrm>
          <a:prstGeom prst="rect">
            <a:avLst/>
          </a:prstGeom>
          <a:noFill/>
          <a:effectLst/>
        </p:spPr>
        <p:txBody>
          <a:bodyPr wrap="square" rtlCol="0">
            <a:spAutoFit/>
          </a:bodyPr>
          <a:lstStyle/>
          <a:p>
            <a:pPr algn="ctr"/>
            <a:r>
              <a:rPr lang="en-US" sz="2400" b="1" dirty="0">
                <a:ln w="38100">
                  <a:noFill/>
                </a:ln>
                <a:solidFill>
                  <a:schemeClr val="bg1"/>
                </a:solidFill>
                <a:latin typeface="Montserrat" panose="00000500000000000000" pitchFamily="50" charset="0"/>
                <a:ea typeface="Source Sans Pro" panose="020B0503030403020204" pitchFamily="34" charset="0"/>
                <a:cs typeface="Space Grotesk" pitchFamily="2" charset="0"/>
              </a:rPr>
              <a:t>ADVOCACY METHODS</a:t>
            </a:r>
          </a:p>
        </p:txBody>
      </p:sp>
      <p:sp>
        <p:nvSpPr>
          <p:cNvPr id="12" name="Rectangle 11"/>
          <p:cNvSpPr/>
          <p:nvPr/>
        </p:nvSpPr>
        <p:spPr>
          <a:xfrm>
            <a:off x="8823181" y="3036500"/>
            <a:ext cx="2091914" cy="830997"/>
          </a:xfrm>
          <a:prstGeom prst="rect">
            <a:avLst/>
          </a:prstGeom>
        </p:spPr>
        <p:txBody>
          <a:bodyPr wrap="square">
            <a:spAutoFit/>
          </a:bodyPr>
          <a:lstStyle/>
          <a:p>
            <a:pPr marL="285750" indent="-285750">
              <a:buFont typeface="Arial"/>
              <a:buChar char="•"/>
            </a:pPr>
            <a:r>
              <a:rPr lang="en-US" sz="1600" dirty="0">
                <a:latin typeface="Open Sans"/>
                <a:cs typeface="Open Sans"/>
              </a:rPr>
              <a:t>Anything here for balance with other columns?</a:t>
            </a:r>
          </a:p>
        </p:txBody>
      </p:sp>
      <p:sp>
        <p:nvSpPr>
          <p:cNvPr id="13" name="TextBox 12"/>
          <p:cNvSpPr txBox="1"/>
          <p:nvPr/>
        </p:nvSpPr>
        <p:spPr>
          <a:xfrm>
            <a:off x="8478488" y="1696650"/>
            <a:ext cx="2781300" cy="1200328"/>
          </a:xfrm>
          <a:prstGeom prst="rect">
            <a:avLst/>
          </a:prstGeom>
          <a:noFill/>
          <a:effectLst/>
        </p:spPr>
        <p:txBody>
          <a:bodyPr wrap="square" rtlCol="0">
            <a:spAutoFit/>
          </a:bodyPr>
          <a:lstStyle/>
          <a:p>
            <a:pPr algn="ctr"/>
            <a:r>
              <a:rPr lang="en-US" sz="2400" b="1" dirty="0">
                <a:ln w="38100">
                  <a:noFill/>
                </a:ln>
                <a:solidFill>
                  <a:schemeClr val="tx1">
                    <a:lumMod val="75000"/>
                    <a:lumOff val="25000"/>
                  </a:schemeClr>
                </a:solidFill>
                <a:latin typeface="Montserrat" panose="00000500000000000000" pitchFamily="50" charset="0"/>
                <a:ea typeface="Source Sans Pro" panose="020B0503030403020204" pitchFamily="34" charset="0"/>
                <a:cs typeface="Space Grotesk" pitchFamily="2" charset="0"/>
              </a:rPr>
              <a:t>SPEAKING FOR YOURSELF AND OTHERS</a:t>
            </a:r>
          </a:p>
        </p:txBody>
      </p:sp>
      <p:grpSp>
        <p:nvGrpSpPr>
          <p:cNvPr id="26" name="Group 25"/>
          <p:cNvGrpSpPr/>
          <p:nvPr/>
        </p:nvGrpSpPr>
        <p:grpSpPr>
          <a:xfrm>
            <a:off x="3827772" y="2488971"/>
            <a:ext cx="762000" cy="762000"/>
            <a:chOff x="3827772" y="2488971"/>
            <a:chExt cx="762000" cy="762000"/>
          </a:xfrm>
        </p:grpSpPr>
        <p:sp>
          <p:nvSpPr>
            <p:cNvPr id="14" name="Oval 13"/>
            <p:cNvSpPr/>
            <p:nvPr/>
          </p:nvSpPr>
          <p:spPr>
            <a:xfrm>
              <a:off x="3827772" y="2488971"/>
              <a:ext cx="762000" cy="762000"/>
            </a:xfrm>
            <a:prstGeom prst="ellipse">
              <a:avLst/>
            </a:prstGeom>
            <a:solidFill>
              <a:srgbClr val="FF0000"/>
            </a:solidFill>
            <a:ln>
              <a:noFill/>
            </a:ln>
            <a:effectLst>
              <a:outerShdw blurRad="266700" dist="114300" dir="5400000" sx="80000" sy="80000" algn="c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hape 4585"/>
            <p:cNvSpPr/>
            <p:nvPr/>
          </p:nvSpPr>
          <p:spPr>
            <a:xfrm>
              <a:off x="4140867" y="2756179"/>
              <a:ext cx="135810" cy="227583"/>
            </a:xfrm>
            <a:custGeom>
              <a:avLst/>
              <a:gdLst/>
              <a:ahLst/>
              <a:cxnLst/>
              <a:rect l="0" t="0" r="0" b="0"/>
              <a:pathLst>
                <a:path w="120000" h="120000" extrusionOk="0">
                  <a:moveTo>
                    <a:pt x="113594" y="56186"/>
                  </a:moveTo>
                  <a:lnTo>
                    <a:pt x="113594" y="56186"/>
                  </a:lnTo>
                  <a:cubicBezTo>
                    <a:pt x="12811" y="0"/>
                    <a:pt x="12811" y="0"/>
                    <a:pt x="12811" y="0"/>
                  </a:cubicBezTo>
                  <a:cubicBezTo>
                    <a:pt x="12811" y="0"/>
                    <a:pt x="6405" y="0"/>
                    <a:pt x="0" y="0"/>
                  </a:cubicBezTo>
                  <a:cubicBezTo>
                    <a:pt x="0" y="3559"/>
                    <a:pt x="0" y="7372"/>
                    <a:pt x="0" y="7372"/>
                  </a:cubicBezTo>
                  <a:cubicBezTo>
                    <a:pt x="94377" y="59745"/>
                    <a:pt x="94377" y="59745"/>
                    <a:pt x="94377" y="59745"/>
                  </a:cubicBezTo>
                  <a:cubicBezTo>
                    <a:pt x="0" y="112372"/>
                    <a:pt x="0" y="112372"/>
                    <a:pt x="0" y="112372"/>
                  </a:cubicBezTo>
                  <a:cubicBezTo>
                    <a:pt x="0" y="112372"/>
                    <a:pt x="0" y="115932"/>
                    <a:pt x="0" y="119745"/>
                  </a:cubicBezTo>
                  <a:cubicBezTo>
                    <a:pt x="6405" y="119745"/>
                    <a:pt x="12811" y="119745"/>
                    <a:pt x="12811" y="119745"/>
                  </a:cubicBezTo>
                  <a:cubicBezTo>
                    <a:pt x="113594" y="63559"/>
                    <a:pt x="113594" y="63559"/>
                    <a:pt x="113594" y="63559"/>
                  </a:cubicBezTo>
                  <a:cubicBezTo>
                    <a:pt x="119572" y="63559"/>
                    <a:pt x="119572" y="59745"/>
                    <a:pt x="119572" y="59745"/>
                  </a:cubicBezTo>
                  <a:cubicBezTo>
                    <a:pt x="119572" y="59745"/>
                    <a:pt x="119572" y="56186"/>
                    <a:pt x="113594" y="56186"/>
                  </a:cubicBezTo>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grpSp>
      <p:grpSp>
        <p:nvGrpSpPr>
          <p:cNvPr id="27" name="Group 26"/>
          <p:cNvGrpSpPr/>
          <p:nvPr/>
        </p:nvGrpSpPr>
        <p:grpSpPr>
          <a:xfrm>
            <a:off x="7622516" y="2488971"/>
            <a:ext cx="762000" cy="762000"/>
            <a:chOff x="7622516" y="2488971"/>
            <a:chExt cx="762000" cy="762000"/>
          </a:xfrm>
        </p:grpSpPr>
        <p:sp>
          <p:nvSpPr>
            <p:cNvPr id="15" name="Oval 14"/>
            <p:cNvSpPr/>
            <p:nvPr/>
          </p:nvSpPr>
          <p:spPr>
            <a:xfrm>
              <a:off x="7622516" y="2488971"/>
              <a:ext cx="762000" cy="762000"/>
            </a:xfrm>
            <a:prstGeom prst="ellipse">
              <a:avLst/>
            </a:prstGeom>
            <a:solidFill>
              <a:srgbClr val="FF0000"/>
            </a:solidFill>
            <a:ln>
              <a:noFill/>
            </a:ln>
            <a:effectLst>
              <a:outerShdw blurRad="266700" dist="114300" dir="5400000" sx="80000" sy="80000" algn="c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hape 4585"/>
            <p:cNvSpPr/>
            <p:nvPr/>
          </p:nvSpPr>
          <p:spPr>
            <a:xfrm>
              <a:off x="7935611" y="2782088"/>
              <a:ext cx="135810" cy="227583"/>
            </a:xfrm>
            <a:custGeom>
              <a:avLst/>
              <a:gdLst/>
              <a:ahLst/>
              <a:cxnLst/>
              <a:rect l="0" t="0" r="0" b="0"/>
              <a:pathLst>
                <a:path w="120000" h="120000" extrusionOk="0">
                  <a:moveTo>
                    <a:pt x="113594" y="56186"/>
                  </a:moveTo>
                  <a:lnTo>
                    <a:pt x="113594" y="56186"/>
                  </a:lnTo>
                  <a:cubicBezTo>
                    <a:pt x="12811" y="0"/>
                    <a:pt x="12811" y="0"/>
                    <a:pt x="12811" y="0"/>
                  </a:cubicBezTo>
                  <a:cubicBezTo>
                    <a:pt x="12811" y="0"/>
                    <a:pt x="6405" y="0"/>
                    <a:pt x="0" y="0"/>
                  </a:cubicBezTo>
                  <a:cubicBezTo>
                    <a:pt x="0" y="3559"/>
                    <a:pt x="0" y="7372"/>
                    <a:pt x="0" y="7372"/>
                  </a:cubicBezTo>
                  <a:cubicBezTo>
                    <a:pt x="94377" y="59745"/>
                    <a:pt x="94377" y="59745"/>
                    <a:pt x="94377" y="59745"/>
                  </a:cubicBezTo>
                  <a:cubicBezTo>
                    <a:pt x="0" y="112372"/>
                    <a:pt x="0" y="112372"/>
                    <a:pt x="0" y="112372"/>
                  </a:cubicBezTo>
                  <a:cubicBezTo>
                    <a:pt x="0" y="112372"/>
                    <a:pt x="0" y="115932"/>
                    <a:pt x="0" y="119745"/>
                  </a:cubicBezTo>
                  <a:cubicBezTo>
                    <a:pt x="6405" y="119745"/>
                    <a:pt x="12811" y="119745"/>
                    <a:pt x="12811" y="119745"/>
                  </a:cubicBezTo>
                  <a:cubicBezTo>
                    <a:pt x="113594" y="63559"/>
                    <a:pt x="113594" y="63559"/>
                    <a:pt x="113594" y="63559"/>
                  </a:cubicBezTo>
                  <a:cubicBezTo>
                    <a:pt x="119572" y="63559"/>
                    <a:pt x="119572" y="59745"/>
                    <a:pt x="119572" y="59745"/>
                  </a:cubicBezTo>
                  <a:cubicBezTo>
                    <a:pt x="119572" y="59745"/>
                    <a:pt x="119572" y="56186"/>
                    <a:pt x="113594" y="56186"/>
                  </a:cubicBezTo>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grpSp>
      <p:sp>
        <p:nvSpPr>
          <p:cNvPr id="40" name="Shape 4714"/>
          <p:cNvSpPr/>
          <p:nvPr/>
        </p:nvSpPr>
        <p:spPr>
          <a:xfrm>
            <a:off x="9772581" y="5523436"/>
            <a:ext cx="397580" cy="593099"/>
          </a:xfrm>
          <a:custGeom>
            <a:avLst/>
            <a:gdLst/>
            <a:ahLst/>
            <a:cxnLst/>
            <a:rect l="0" t="0" r="0" b="0"/>
            <a:pathLst>
              <a:path w="120000" h="120000" extrusionOk="0">
                <a:moveTo>
                  <a:pt x="115794" y="27823"/>
                </a:moveTo>
                <a:lnTo>
                  <a:pt x="115794" y="27823"/>
                </a:lnTo>
                <a:cubicBezTo>
                  <a:pt x="107383" y="11167"/>
                  <a:pt x="86635" y="0"/>
                  <a:pt x="61962" y="0"/>
                </a:cubicBezTo>
                <a:cubicBezTo>
                  <a:pt x="33084" y="0"/>
                  <a:pt x="12616" y="11167"/>
                  <a:pt x="8411" y="27823"/>
                </a:cubicBezTo>
                <a:cubicBezTo>
                  <a:pt x="4205" y="27823"/>
                  <a:pt x="0" y="30662"/>
                  <a:pt x="0" y="33501"/>
                </a:cubicBezTo>
                <a:cubicBezTo>
                  <a:pt x="0" y="41829"/>
                  <a:pt x="0" y="41829"/>
                  <a:pt x="0" y="41829"/>
                </a:cubicBezTo>
                <a:cubicBezTo>
                  <a:pt x="0" y="44479"/>
                  <a:pt x="4205" y="50157"/>
                  <a:pt x="12616" y="50157"/>
                </a:cubicBezTo>
                <a:lnTo>
                  <a:pt x="12616" y="50157"/>
                </a:lnTo>
                <a:cubicBezTo>
                  <a:pt x="16542" y="52996"/>
                  <a:pt x="20747" y="58485"/>
                  <a:pt x="29158" y="61324"/>
                </a:cubicBezTo>
                <a:cubicBezTo>
                  <a:pt x="37289" y="111482"/>
                  <a:pt x="37289" y="111482"/>
                  <a:pt x="37289" y="111482"/>
                </a:cubicBezTo>
                <a:cubicBezTo>
                  <a:pt x="37289" y="116971"/>
                  <a:pt x="45700" y="119810"/>
                  <a:pt x="49626" y="119810"/>
                </a:cubicBezTo>
                <a:cubicBezTo>
                  <a:pt x="70373" y="119810"/>
                  <a:pt x="70373" y="119810"/>
                  <a:pt x="70373" y="119810"/>
                </a:cubicBezTo>
                <a:cubicBezTo>
                  <a:pt x="78504" y="119810"/>
                  <a:pt x="82710" y="116971"/>
                  <a:pt x="82710" y="111482"/>
                </a:cubicBezTo>
                <a:cubicBezTo>
                  <a:pt x="95046" y="61324"/>
                  <a:pt x="95046" y="61324"/>
                  <a:pt x="95046" y="61324"/>
                </a:cubicBezTo>
                <a:cubicBezTo>
                  <a:pt x="99252" y="58485"/>
                  <a:pt x="107383" y="52996"/>
                  <a:pt x="111588" y="50157"/>
                </a:cubicBezTo>
                <a:lnTo>
                  <a:pt x="111588" y="50157"/>
                </a:lnTo>
                <a:cubicBezTo>
                  <a:pt x="115794" y="50157"/>
                  <a:pt x="119719" y="44479"/>
                  <a:pt x="119719" y="41829"/>
                </a:cubicBezTo>
                <a:cubicBezTo>
                  <a:pt x="119719" y="33501"/>
                  <a:pt x="119719" y="33501"/>
                  <a:pt x="119719" y="33501"/>
                </a:cubicBezTo>
                <a:cubicBezTo>
                  <a:pt x="119719" y="30662"/>
                  <a:pt x="119719" y="27823"/>
                  <a:pt x="115794" y="27823"/>
                </a:cubicBezTo>
                <a:close/>
                <a:moveTo>
                  <a:pt x="61962" y="8328"/>
                </a:moveTo>
                <a:lnTo>
                  <a:pt x="61962" y="8328"/>
                </a:lnTo>
                <a:cubicBezTo>
                  <a:pt x="78504" y="8328"/>
                  <a:pt x="99252" y="16656"/>
                  <a:pt x="103177" y="27823"/>
                </a:cubicBezTo>
                <a:cubicBezTo>
                  <a:pt x="16542" y="27823"/>
                  <a:pt x="16542" y="27823"/>
                  <a:pt x="16542" y="27823"/>
                </a:cubicBezTo>
                <a:cubicBezTo>
                  <a:pt x="24953" y="16656"/>
                  <a:pt x="41495" y="8328"/>
                  <a:pt x="61962" y="8328"/>
                </a:cubicBezTo>
                <a:close/>
                <a:moveTo>
                  <a:pt x="70373" y="105993"/>
                </a:moveTo>
                <a:lnTo>
                  <a:pt x="70373" y="105993"/>
                </a:lnTo>
                <a:cubicBezTo>
                  <a:pt x="70373" y="108643"/>
                  <a:pt x="70373" y="111482"/>
                  <a:pt x="66168" y="111482"/>
                </a:cubicBezTo>
                <a:cubicBezTo>
                  <a:pt x="53831" y="111482"/>
                  <a:pt x="53831" y="111482"/>
                  <a:pt x="53831" y="111482"/>
                </a:cubicBezTo>
                <a:cubicBezTo>
                  <a:pt x="49626" y="111482"/>
                  <a:pt x="49626" y="108643"/>
                  <a:pt x="49626" y="105993"/>
                </a:cubicBezTo>
                <a:cubicBezTo>
                  <a:pt x="37289" y="64164"/>
                  <a:pt x="37289" y="64164"/>
                  <a:pt x="37289" y="64164"/>
                </a:cubicBezTo>
                <a:cubicBezTo>
                  <a:pt x="45700" y="66813"/>
                  <a:pt x="53831" y="66813"/>
                  <a:pt x="61962" y="66813"/>
                </a:cubicBezTo>
                <a:cubicBezTo>
                  <a:pt x="70373" y="66813"/>
                  <a:pt x="74579" y="66813"/>
                  <a:pt x="82710" y="64164"/>
                </a:cubicBezTo>
                <a:lnTo>
                  <a:pt x="70373" y="105993"/>
                </a:lnTo>
                <a:close/>
                <a:moveTo>
                  <a:pt x="61962" y="61324"/>
                </a:moveTo>
                <a:lnTo>
                  <a:pt x="61962" y="61324"/>
                </a:lnTo>
                <a:cubicBezTo>
                  <a:pt x="45700" y="61324"/>
                  <a:pt x="33084" y="55646"/>
                  <a:pt x="24953" y="50157"/>
                </a:cubicBezTo>
                <a:cubicBezTo>
                  <a:pt x="95046" y="50157"/>
                  <a:pt x="95046" y="50157"/>
                  <a:pt x="95046" y="50157"/>
                </a:cubicBezTo>
                <a:cubicBezTo>
                  <a:pt x="86635" y="55646"/>
                  <a:pt x="74579" y="61324"/>
                  <a:pt x="61962" y="61324"/>
                </a:cubicBezTo>
                <a:close/>
                <a:moveTo>
                  <a:pt x="103177" y="41829"/>
                </a:moveTo>
                <a:lnTo>
                  <a:pt x="103177" y="41829"/>
                </a:lnTo>
                <a:cubicBezTo>
                  <a:pt x="16542" y="41829"/>
                  <a:pt x="16542" y="41829"/>
                  <a:pt x="16542" y="41829"/>
                </a:cubicBezTo>
                <a:cubicBezTo>
                  <a:pt x="12616" y="41829"/>
                  <a:pt x="12616" y="38990"/>
                  <a:pt x="12616" y="38990"/>
                </a:cubicBezTo>
                <a:cubicBezTo>
                  <a:pt x="12616" y="36340"/>
                  <a:pt x="12616" y="33501"/>
                  <a:pt x="16542" y="33501"/>
                </a:cubicBezTo>
                <a:cubicBezTo>
                  <a:pt x="103177" y="33501"/>
                  <a:pt x="103177" y="33501"/>
                  <a:pt x="103177" y="33501"/>
                </a:cubicBezTo>
                <a:cubicBezTo>
                  <a:pt x="107383" y="33501"/>
                  <a:pt x="111588" y="36340"/>
                  <a:pt x="111588" y="38990"/>
                </a:cubicBezTo>
                <a:cubicBezTo>
                  <a:pt x="111588" y="38990"/>
                  <a:pt x="107383" y="41829"/>
                  <a:pt x="103177" y="41829"/>
                </a:cubicBezTo>
                <a:close/>
              </a:path>
            </a:pathLst>
          </a:custGeom>
          <a:solidFill>
            <a:srgbClr val="FF0000"/>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3" name="Shape 4760"/>
          <p:cNvSpPr/>
          <p:nvPr/>
        </p:nvSpPr>
        <p:spPr>
          <a:xfrm>
            <a:off x="2144507" y="5587690"/>
            <a:ext cx="528491" cy="528629"/>
          </a:xfrm>
          <a:custGeom>
            <a:avLst/>
            <a:gdLst/>
            <a:ahLst/>
            <a:cxnLst/>
            <a:rect l="0" t="0" r="0" b="0"/>
            <a:pathLst>
              <a:path w="120000" h="120000" extrusionOk="0">
                <a:moveTo>
                  <a:pt x="115665" y="96157"/>
                </a:moveTo>
                <a:lnTo>
                  <a:pt x="115665" y="96157"/>
                </a:lnTo>
                <a:cubicBezTo>
                  <a:pt x="62660" y="118423"/>
                  <a:pt x="62660" y="118423"/>
                  <a:pt x="62660" y="118423"/>
                </a:cubicBezTo>
                <a:cubicBezTo>
                  <a:pt x="61280" y="119802"/>
                  <a:pt x="61280" y="119802"/>
                  <a:pt x="59901" y="119802"/>
                </a:cubicBezTo>
                <a:cubicBezTo>
                  <a:pt x="58522" y="119802"/>
                  <a:pt x="58522" y="119802"/>
                  <a:pt x="57142" y="118423"/>
                </a:cubicBezTo>
                <a:cubicBezTo>
                  <a:pt x="4137" y="96157"/>
                  <a:pt x="4137" y="96157"/>
                  <a:pt x="4137" y="96157"/>
                </a:cubicBezTo>
                <a:cubicBezTo>
                  <a:pt x="1379" y="96157"/>
                  <a:pt x="0" y="93399"/>
                  <a:pt x="0" y="92019"/>
                </a:cubicBezTo>
                <a:cubicBezTo>
                  <a:pt x="0" y="5714"/>
                  <a:pt x="0" y="5714"/>
                  <a:pt x="0" y="5714"/>
                </a:cubicBezTo>
                <a:cubicBezTo>
                  <a:pt x="0" y="2955"/>
                  <a:pt x="2758" y="0"/>
                  <a:pt x="5517" y="0"/>
                </a:cubicBezTo>
                <a:cubicBezTo>
                  <a:pt x="6896" y="0"/>
                  <a:pt x="6896" y="0"/>
                  <a:pt x="8275" y="1576"/>
                </a:cubicBezTo>
                <a:cubicBezTo>
                  <a:pt x="59901" y="22463"/>
                  <a:pt x="59901" y="22463"/>
                  <a:pt x="59901" y="22463"/>
                </a:cubicBezTo>
                <a:cubicBezTo>
                  <a:pt x="111330" y="1576"/>
                  <a:pt x="111330" y="1576"/>
                  <a:pt x="111330" y="1576"/>
                </a:cubicBezTo>
                <a:cubicBezTo>
                  <a:pt x="112709" y="0"/>
                  <a:pt x="112709" y="0"/>
                  <a:pt x="114088" y="0"/>
                </a:cubicBezTo>
                <a:cubicBezTo>
                  <a:pt x="117044" y="0"/>
                  <a:pt x="119802" y="2955"/>
                  <a:pt x="119802" y="5714"/>
                </a:cubicBezTo>
                <a:cubicBezTo>
                  <a:pt x="119802" y="92019"/>
                  <a:pt x="119802" y="92019"/>
                  <a:pt x="119802" y="92019"/>
                </a:cubicBezTo>
                <a:cubicBezTo>
                  <a:pt x="119802" y="93399"/>
                  <a:pt x="118423" y="96157"/>
                  <a:pt x="115665" y="96157"/>
                </a:cubicBezTo>
                <a:close/>
                <a:moveTo>
                  <a:pt x="54384" y="32118"/>
                </a:moveTo>
                <a:lnTo>
                  <a:pt x="54384" y="32118"/>
                </a:lnTo>
                <a:cubicBezTo>
                  <a:pt x="11034" y="13990"/>
                  <a:pt x="11034" y="13990"/>
                  <a:pt x="11034" y="13990"/>
                </a:cubicBezTo>
                <a:cubicBezTo>
                  <a:pt x="11034" y="87881"/>
                  <a:pt x="11034" y="87881"/>
                  <a:pt x="11034" y="87881"/>
                </a:cubicBezTo>
                <a:cubicBezTo>
                  <a:pt x="54384" y="106009"/>
                  <a:pt x="54384" y="106009"/>
                  <a:pt x="54384" y="106009"/>
                </a:cubicBezTo>
                <a:lnTo>
                  <a:pt x="54384" y="32118"/>
                </a:lnTo>
                <a:close/>
                <a:moveTo>
                  <a:pt x="108571" y="13990"/>
                </a:moveTo>
                <a:lnTo>
                  <a:pt x="108571" y="13990"/>
                </a:lnTo>
                <a:cubicBezTo>
                  <a:pt x="65418" y="32118"/>
                  <a:pt x="65418" y="32118"/>
                  <a:pt x="65418" y="32118"/>
                </a:cubicBezTo>
                <a:cubicBezTo>
                  <a:pt x="65418" y="106009"/>
                  <a:pt x="65418" y="106009"/>
                  <a:pt x="65418" y="106009"/>
                </a:cubicBezTo>
                <a:cubicBezTo>
                  <a:pt x="108571" y="87881"/>
                  <a:pt x="108571" y="87881"/>
                  <a:pt x="108571" y="87881"/>
                </a:cubicBezTo>
                <a:lnTo>
                  <a:pt x="108571" y="13990"/>
                </a:lnTo>
                <a:close/>
                <a:moveTo>
                  <a:pt x="73891" y="40591"/>
                </a:moveTo>
                <a:lnTo>
                  <a:pt x="73891" y="40591"/>
                </a:lnTo>
                <a:cubicBezTo>
                  <a:pt x="94581" y="30738"/>
                  <a:pt x="94581" y="30738"/>
                  <a:pt x="94581" y="30738"/>
                </a:cubicBezTo>
                <a:cubicBezTo>
                  <a:pt x="96157" y="30738"/>
                  <a:pt x="96157" y="30738"/>
                  <a:pt x="97536" y="30738"/>
                </a:cubicBezTo>
                <a:cubicBezTo>
                  <a:pt x="100295" y="30738"/>
                  <a:pt x="103054" y="32118"/>
                  <a:pt x="103054" y="36256"/>
                </a:cubicBezTo>
                <a:cubicBezTo>
                  <a:pt x="103054" y="37635"/>
                  <a:pt x="101674" y="40591"/>
                  <a:pt x="98916" y="40591"/>
                </a:cubicBezTo>
                <a:cubicBezTo>
                  <a:pt x="79408" y="50246"/>
                  <a:pt x="79408" y="50246"/>
                  <a:pt x="79408" y="50246"/>
                </a:cubicBezTo>
                <a:cubicBezTo>
                  <a:pt x="78029" y="50246"/>
                  <a:pt x="78029" y="50246"/>
                  <a:pt x="76650" y="50246"/>
                </a:cubicBezTo>
                <a:cubicBezTo>
                  <a:pt x="73891" y="50246"/>
                  <a:pt x="70935" y="48866"/>
                  <a:pt x="70935" y="44729"/>
                </a:cubicBezTo>
                <a:cubicBezTo>
                  <a:pt x="70935" y="43349"/>
                  <a:pt x="72315" y="40591"/>
                  <a:pt x="73891" y="40591"/>
                </a:cubicBezTo>
                <a:close/>
                <a:moveTo>
                  <a:pt x="73891" y="59901"/>
                </a:moveTo>
                <a:lnTo>
                  <a:pt x="73891" y="59901"/>
                </a:lnTo>
                <a:cubicBezTo>
                  <a:pt x="94581" y="51625"/>
                  <a:pt x="94581" y="51625"/>
                  <a:pt x="94581" y="51625"/>
                </a:cubicBezTo>
                <a:cubicBezTo>
                  <a:pt x="96157" y="50246"/>
                  <a:pt x="96157" y="50246"/>
                  <a:pt x="97536" y="50246"/>
                </a:cubicBezTo>
                <a:cubicBezTo>
                  <a:pt x="100295" y="50246"/>
                  <a:pt x="103054" y="53004"/>
                  <a:pt x="103054" y="55763"/>
                </a:cubicBezTo>
                <a:cubicBezTo>
                  <a:pt x="103054" y="58522"/>
                  <a:pt x="101674" y="59901"/>
                  <a:pt x="98916" y="61280"/>
                </a:cubicBezTo>
                <a:cubicBezTo>
                  <a:pt x="79408" y="71133"/>
                  <a:pt x="79408" y="71133"/>
                  <a:pt x="79408" y="71133"/>
                </a:cubicBezTo>
                <a:cubicBezTo>
                  <a:pt x="78029" y="71133"/>
                  <a:pt x="78029" y="71133"/>
                  <a:pt x="76650" y="71133"/>
                </a:cubicBezTo>
                <a:cubicBezTo>
                  <a:pt x="73891" y="71133"/>
                  <a:pt x="70935" y="68374"/>
                  <a:pt x="70935" y="65615"/>
                </a:cubicBezTo>
                <a:cubicBezTo>
                  <a:pt x="70935" y="62857"/>
                  <a:pt x="72315" y="61280"/>
                  <a:pt x="73891" y="59901"/>
                </a:cubicBezTo>
                <a:close/>
                <a:moveTo>
                  <a:pt x="73891" y="80788"/>
                </a:moveTo>
                <a:lnTo>
                  <a:pt x="73891" y="80788"/>
                </a:lnTo>
                <a:cubicBezTo>
                  <a:pt x="94581" y="71133"/>
                  <a:pt x="94581" y="71133"/>
                  <a:pt x="94581" y="71133"/>
                </a:cubicBezTo>
                <a:cubicBezTo>
                  <a:pt x="96157" y="71133"/>
                  <a:pt x="96157" y="71133"/>
                  <a:pt x="97536" y="71133"/>
                </a:cubicBezTo>
                <a:cubicBezTo>
                  <a:pt x="100295" y="71133"/>
                  <a:pt x="103054" y="73891"/>
                  <a:pt x="103054" y="76650"/>
                </a:cubicBezTo>
                <a:cubicBezTo>
                  <a:pt x="103054" y="79408"/>
                  <a:pt x="101674" y="80788"/>
                  <a:pt x="98916" y="82167"/>
                </a:cubicBezTo>
                <a:cubicBezTo>
                  <a:pt x="79408" y="90640"/>
                  <a:pt x="79408" y="90640"/>
                  <a:pt x="79408" y="90640"/>
                </a:cubicBezTo>
                <a:cubicBezTo>
                  <a:pt x="78029" y="92019"/>
                  <a:pt x="78029" y="92019"/>
                  <a:pt x="76650" y="92019"/>
                </a:cubicBezTo>
                <a:cubicBezTo>
                  <a:pt x="73891" y="92019"/>
                  <a:pt x="70935" y="89261"/>
                  <a:pt x="70935" y="86502"/>
                </a:cubicBezTo>
                <a:cubicBezTo>
                  <a:pt x="70935" y="83743"/>
                  <a:pt x="72315" y="82167"/>
                  <a:pt x="73891" y="80788"/>
                </a:cubicBezTo>
                <a:close/>
                <a:moveTo>
                  <a:pt x="22266" y="30738"/>
                </a:moveTo>
                <a:lnTo>
                  <a:pt x="22266" y="30738"/>
                </a:lnTo>
                <a:cubicBezTo>
                  <a:pt x="23645" y="30738"/>
                  <a:pt x="23645" y="30738"/>
                  <a:pt x="25024" y="30738"/>
                </a:cubicBezTo>
                <a:cubicBezTo>
                  <a:pt x="45911" y="40591"/>
                  <a:pt x="45911" y="40591"/>
                  <a:pt x="45911" y="40591"/>
                </a:cubicBezTo>
                <a:cubicBezTo>
                  <a:pt x="47290" y="40591"/>
                  <a:pt x="48669" y="43349"/>
                  <a:pt x="48669" y="44729"/>
                </a:cubicBezTo>
                <a:cubicBezTo>
                  <a:pt x="48669" y="48866"/>
                  <a:pt x="45911" y="50246"/>
                  <a:pt x="43152" y="50246"/>
                </a:cubicBezTo>
                <a:cubicBezTo>
                  <a:pt x="41773" y="50246"/>
                  <a:pt x="41773" y="50246"/>
                  <a:pt x="40394" y="50246"/>
                </a:cubicBezTo>
                <a:cubicBezTo>
                  <a:pt x="20886" y="40591"/>
                  <a:pt x="20886" y="40591"/>
                  <a:pt x="20886" y="40591"/>
                </a:cubicBezTo>
                <a:cubicBezTo>
                  <a:pt x="18128" y="40591"/>
                  <a:pt x="16748" y="37635"/>
                  <a:pt x="16748" y="36256"/>
                </a:cubicBezTo>
                <a:cubicBezTo>
                  <a:pt x="16748" y="32118"/>
                  <a:pt x="19507" y="30738"/>
                  <a:pt x="22266" y="30738"/>
                </a:cubicBezTo>
                <a:close/>
                <a:moveTo>
                  <a:pt x="22266" y="50246"/>
                </a:moveTo>
                <a:lnTo>
                  <a:pt x="22266" y="50246"/>
                </a:lnTo>
                <a:cubicBezTo>
                  <a:pt x="23645" y="50246"/>
                  <a:pt x="23645" y="50246"/>
                  <a:pt x="25024" y="51625"/>
                </a:cubicBezTo>
                <a:cubicBezTo>
                  <a:pt x="45911" y="59901"/>
                  <a:pt x="45911" y="59901"/>
                  <a:pt x="45911" y="59901"/>
                </a:cubicBezTo>
                <a:cubicBezTo>
                  <a:pt x="47290" y="61280"/>
                  <a:pt x="48669" y="62857"/>
                  <a:pt x="48669" y="65615"/>
                </a:cubicBezTo>
                <a:cubicBezTo>
                  <a:pt x="48669" y="68374"/>
                  <a:pt x="45911" y="71133"/>
                  <a:pt x="43152" y="71133"/>
                </a:cubicBezTo>
                <a:cubicBezTo>
                  <a:pt x="41773" y="71133"/>
                  <a:pt x="41773" y="71133"/>
                  <a:pt x="40394" y="71133"/>
                </a:cubicBezTo>
                <a:cubicBezTo>
                  <a:pt x="20886" y="61280"/>
                  <a:pt x="20886" y="61280"/>
                  <a:pt x="20886" y="61280"/>
                </a:cubicBezTo>
                <a:cubicBezTo>
                  <a:pt x="18128" y="59901"/>
                  <a:pt x="16748" y="58522"/>
                  <a:pt x="16748" y="55763"/>
                </a:cubicBezTo>
                <a:cubicBezTo>
                  <a:pt x="16748" y="53004"/>
                  <a:pt x="19507" y="50246"/>
                  <a:pt x="22266" y="50246"/>
                </a:cubicBezTo>
                <a:close/>
                <a:moveTo>
                  <a:pt x="22266" y="71133"/>
                </a:moveTo>
                <a:lnTo>
                  <a:pt x="22266" y="71133"/>
                </a:lnTo>
                <a:cubicBezTo>
                  <a:pt x="23645" y="71133"/>
                  <a:pt x="23645" y="71133"/>
                  <a:pt x="25024" y="71133"/>
                </a:cubicBezTo>
                <a:cubicBezTo>
                  <a:pt x="45911" y="80788"/>
                  <a:pt x="45911" y="80788"/>
                  <a:pt x="45911" y="80788"/>
                </a:cubicBezTo>
                <a:cubicBezTo>
                  <a:pt x="47290" y="82167"/>
                  <a:pt x="48669" y="83743"/>
                  <a:pt x="48669" y="86502"/>
                </a:cubicBezTo>
                <a:cubicBezTo>
                  <a:pt x="48669" y="89261"/>
                  <a:pt x="45911" y="92019"/>
                  <a:pt x="43152" y="92019"/>
                </a:cubicBezTo>
                <a:cubicBezTo>
                  <a:pt x="41773" y="92019"/>
                  <a:pt x="41773" y="92019"/>
                  <a:pt x="40394" y="90640"/>
                </a:cubicBezTo>
                <a:cubicBezTo>
                  <a:pt x="20886" y="82167"/>
                  <a:pt x="20886" y="82167"/>
                  <a:pt x="20886" y="82167"/>
                </a:cubicBezTo>
                <a:cubicBezTo>
                  <a:pt x="18128" y="80788"/>
                  <a:pt x="16748" y="79408"/>
                  <a:pt x="16748" y="76650"/>
                </a:cubicBezTo>
                <a:cubicBezTo>
                  <a:pt x="16748" y="73891"/>
                  <a:pt x="19507" y="71133"/>
                  <a:pt x="22266" y="71133"/>
                </a:cubicBezTo>
                <a:close/>
              </a:path>
            </a:pathLst>
          </a:custGeom>
          <a:solidFill>
            <a:srgbClr val="FF0000"/>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4" name="Shape 4851"/>
          <p:cNvSpPr/>
          <p:nvPr/>
        </p:nvSpPr>
        <p:spPr>
          <a:xfrm>
            <a:off x="6010655" y="5558968"/>
            <a:ext cx="475948" cy="476071"/>
          </a:xfrm>
          <a:custGeom>
            <a:avLst/>
            <a:gdLst/>
            <a:ahLst/>
            <a:cxnLst/>
            <a:rect l="0" t="0" r="0" b="0"/>
            <a:pathLst>
              <a:path w="120000" h="120000" extrusionOk="0">
                <a:moveTo>
                  <a:pt x="114219" y="97275"/>
                </a:moveTo>
                <a:lnTo>
                  <a:pt x="114219" y="97275"/>
                </a:lnTo>
                <a:cubicBezTo>
                  <a:pt x="95880" y="97275"/>
                  <a:pt x="95880" y="97275"/>
                  <a:pt x="95880" y="97275"/>
                </a:cubicBezTo>
                <a:cubicBezTo>
                  <a:pt x="95880" y="69169"/>
                  <a:pt x="95880" y="69169"/>
                  <a:pt x="95880" y="69169"/>
                </a:cubicBezTo>
                <a:cubicBezTo>
                  <a:pt x="108438" y="69169"/>
                  <a:pt x="108438" y="69169"/>
                  <a:pt x="108438" y="69169"/>
                </a:cubicBezTo>
                <a:cubicBezTo>
                  <a:pt x="108438" y="11362"/>
                  <a:pt x="108438" y="11362"/>
                  <a:pt x="108438" y="11362"/>
                </a:cubicBezTo>
                <a:cubicBezTo>
                  <a:pt x="40863" y="11362"/>
                  <a:pt x="40863" y="11362"/>
                  <a:pt x="40863" y="11362"/>
                </a:cubicBezTo>
                <a:cubicBezTo>
                  <a:pt x="40863" y="16943"/>
                  <a:pt x="40863" y="16943"/>
                  <a:pt x="40863" y="16943"/>
                </a:cubicBezTo>
                <a:cubicBezTo>
                  <a:pt x="29700" y="16943"/>
                  <a:pt x="29700" y="16943"/>
                  <a:pt x="29700" y="16943"/>
                </a:cubicBezTo>
                <a:cubicBezTo>
                  <a:pt x="29700" y="5780"/>
                  <a:pt x="29700" y="5780"/>
                  <a:pt x="29700" y="5780"/>
                </a:cubicBezTo>
                <a:cubicBezTo>
                  <a:pt x="29700" y="2990"/>
                  <a:pt x="32491" y="0"/>
                  <a:pt x="35282" y="0"/>
                </a:cubicBezTo>
                <a:cubicBezTo>
                  <a:pt x="114219" y="0"/>
                  <a:pt x="114219" y="0"/>
                  <a:pt x="114219" y="0"/>
                </a:cubicBezTo>
                <a:cubicBezTo>
                  <a:pt x="118405" y="0"/>
                  <a:pt x="119800" y="2990"/>
                  <a:pt x="119800" y="5780"/>
                </a:cubicBezTo>
                <a:cubicBezTo>
                  <a:pt x="119800" y="91694"/>
                  <a:pt x="119800" y="91694"/>
                  <a:pt x="119800" y="91694"/>
                </a:cubicBezTo>
                <a:cubicBezTo>
                  <a:pt x="119800" y="95880"/>
                  <a:pt x="118405" y="97275"/>
                  <a:pt x="114219" y="97275"/>
                </a:cubicBezTo>
                <a:close/>
                <a:moveTo>
                  <a:pt x="90299" y="28305"/>
                </a:moveTo>
                <a:lnTo>
                  <a:pt x="90299" y="28305"/>
                </a:lnTo>
                <a:cubicBezTo>
                  <a:pt x="90299" y="114219"/>
                  <a:pt x="90299" y="114219"/>
                  <a:pt x="90299" y="114219"/>
                </a:cubicBezTo>
                <a:cubicBezTo>
                  <a:pt x="90299" y="118405"/>
                  <a:pt x="87508" y="119800"/>
                  <a:pt x="84518" y="119800"/>
                </a:cubicBezTo>
                <a:cubicBezTo>
                  <a:pt x="5780" y="119800"/>
                  <a:pt x="5780" y="119800"/>
                  <a:pt x="5780" y="119800"/>
                </a:cubicBezTo>
                <a:cubicBezTo>
                  <a:pt x="2990" y="119800"/>
                  <a:pt x="0" y="118405"/>
                  <a:pt x="0" y="114219"/>
                </a:cubicBezTo>
                <a:cubicBezTo>
                  <a:pt x="0" y="28305"/>
                  <a:pt x="0" y="28305"/>
                  <a:pt x="0" y="28305"/>
                </a:cubicBezTo>
                <a:cubicBezTo>
                  <a:pt x="0" y="25514"/>
                  <a:pt x="2990" y="22524"/>
                  <a:pt x="5780" y="22524"/>
                </a:cubicBezTo>
                <a:cubicBezTo>
                  <a:pt x="84518" y="22524"/>
                  <a:pt x="84518" y="22524"/>
                  <a:pt x="84518" y="22524"/>
                </a:cubicBezTo>
                <a:cubicBezTo>
                  <a:pt x="87508" y="22524"/>
                  <a:pt x="90299" y="25514"/>
                  <a:pt x="90299" y="28305"/>
                </a:cubicBezTo>
                <a:close/>
                <a:moveTo>
                  <a:pt x="78936" y="33887"/>
                </a:moveTo>
                <a:lnTo>
                  <a:pt x="78936" y="33887"/>
                </a:lnTo>
                <a:cubicBezTo>
                  <a:pt x="11362" y="33887"/>
                  <a:pt x="11362" y="33887"/>
                  <a:pt x="11362" y="33887"/>
                </a:cubicBezTo>
                <a:cubicBezTo>
                  <a:pt x="11362" y="91694"/>
                  <a:pt x="11362" y="91694"/>
                  <a:pt x="11362" y="91694"/>
                </a:cubicBezTo>
                <a:cubicBezTo>
                  <a:pt x="78936" y="91694"/>
                  <a:pt x="78936" y="91694"/>
                  <a:pt x="78936" y="91694"/>
                </a:cubicBezTo>
                <a:lnTo>
                  <a:pt x="78936" y="33887"/>
                </a:lnTo>
                <a:close/>
              </a:path>
            </a:pathLst>
          </a:custGeom>
          <a:solidFill>
            <a:srgbClr val="FF0000"/>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pic>
        <p:nvPicPr>
          <p:cNvPr id="24" name="Picture 23" descr="50+whit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25" name="Picture 24" descr="nmac_logo_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29" name="Straight Connector 28"/>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2210527"/>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Placeholder 2" descr="older-male.jpg"/>
          <p:cNvPicPr>
            <a:picLocks noGrp="1" noChangeAspect="1"/>
          </p:cNvPicPr>
          <p:nvPr>
            <p:ph type="pic"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8844" b="8844"/>
          <a:stretch>
            <a:fillRect/>
          </a:stretch>
        </p:blipFill>
        <p:spPr/>
      </p:pic>
      <p:sp>
        <p:nvSpPr>
          <p:cNvPr id="4" name="Rectangle 3"/>
          <p:cNvSpPr/>
          <p:nvPr/>
        </p:nvSpPr>
        <p:spPr>
          <a:xfrm rot="10800000">
            <a:off x="12699" y="1282700"/>
            <a:ext cx="12192000" cy="5575300"/>
          </a:xfrm>
          <a:prstGeom prst="rect">
            <a:avLst/>
          </a:prstGeom>
          <a:gradFill>
            <a:gsLst>
              <a:gs pos="0">
                <a:srgbClr val="C00000"/>
              </a:gs>
              <a:gs pos="100000">
                <a:schemeClr val="tx1">
                  <a:lumMod val="75000"/>
                  <a:lumOff val="25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0" y="0"/>
            <a:ext cx="12192000" cy="228600"/>
            <a:chOff x="0" y="0"/>
            <a:chExt cx="12192000" cy="228600"/>
          </a:xfrm>
        </p:grpSpPr>
        <p:sp>
          <p:nvSpPr>
            <p:cNvPr id="7" name="Rectangle 6"/>
            <p:cNvSpPr/>
            <p:nvPr/>
          </p:nvSpPr>
          <p:spPr>
            <a:xfrm>
              <a:off x="0" y="0"/>
              <a:ext cx="12192000" cy="228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203700" y="0"/>
              <a:ext cx="3784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2755900" y="3429000"/>
            <a:ext cx="6680200" cy="877163"/>
          </a:xfrm>
          <a:prstGeom prst="rect">
            <a:avLst/>
          </a:prstGeom>
        </p:spPr>
        <p:txBody>
          <a:bodyPr wrap="square">
            <a:spAutoFit/>
          </a:bodyPr>
          <a:lstStyle/>
          <a:p>
            <a:pPr algn="ctr">
              <a:lnSpc>
                <a:spcPct val="150000"/>
              </a:lnSpc>
            </a:pPr>
            <a:r>
              <a:rPr lang="en-US" sz="3600" b="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is it like to age with HIV?</a:t>
            </a:r>
            <a:endPar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Subtitle 2"/>
          <p:cNvSpPr txBox="1">
            <a:spLocks/>
          </p:cNvSpPr>
          <p:nvPr/>
        </p:nvSpPr>
        <p:spPr>
          <a:xfrm>
            <a:off x="2651760" y="431130"/>
            <a:ext cx="6776720" cy="649039"/>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000" b="1" spc="600" dirty="0">
                <a:solidFill>
                  <a:schemeClr val="tx1">
                    <a:lumMod val="75000"/>
                    <a:lumOff val="25000"/>
                  </a:schemeClr>
                </a:solidFill>
                <a:latin typeface="Montserrat ExtraBold" panose="00000900000000000000" pitchFamily="50" charset="0"/>
                <a:ea typeface="Roboto" panose="02000000000000000000" pitchFamily="2" charset="0"/>
                <a:cs typeface="Open Sans" panose="020B0606030504020204" pitchFamily="34" charset="0"/>
              </a:rPr>
              <a:t>OUR EXPERIENCES</a:t>
            </a:r>
            <a:endParaRPr lang="id-ID" sz="4000" b="1" spc="600" dirty="0">
              <a:solidFill>
                <a:schemeClr val="tx1">
                  <a:lumMod val="75000"/>
                  <a:lumOff val="25000"/>
                </a:schemeClr>
              </a:solidFill>
              <a:latin typeface="Montserrat ExtraBold" panose="00000900000000000000" pitchFamily="50" charset="0"/>
              <a:ea typeface="Roboto" panose="02000000000000000000" pitchFamily="2" charset="0"/>
              <a:cs typeface="Open Sans" panose="020B0606030504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0327006"/>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32600" y="0"/>
            <a:ext cx="53594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186068" y="1889436"/>
            <a:ext cx="4490046" cy="2800767"/>
          </a:xfrm>
          <a:prstGeom prst="rect">
            <a:avLst/>
          </a:prstGeom>
          <a:noFill/>
          <a:effectLst/>
        </p:spPr>
        <p:txBody>
          <a:bodyPr wrap="square" rtlCol="0">
            <a:spAutoFit/>
          </a:bodyPr>
          <a:lstStyle/>
          <a:p>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AGING </a:t>
            </a:r>
            <a:b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br>
            <a:r>
              <a:rPr lang="en-US" sz="48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WITH HIV: </a:t>
            </a:r>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
            </a:r>
            <a:b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br>
            <a:r>
              <a:rPr lang="en-US" sz="4000" dirty="0">
                <a:ln w="38100">
                  <a:noFill/>
                </a:ln>
                <a:solidFill>
                  <a:schemeClr val="bg1"/>
                </a:solidFill>
                <a:latin typeface="Montserrat Regular"/>
                <a:ea typeface="Roboto Black" panose="02000000000000000000" pitchFamily="2" charset="0"/>
                <a:cs typeface="Montserrat Regular"/>
              </a:rPr>
              <a:t>THE GOOD </a:t>
            </a:r>
            <a:br>
              <a:rPr lang="en-US" sz="4000" dirty="0">
                <a:ln w="38100">
                  <a:noFill/>
                </a:ln>
                <a:solidFill>
                  <a:schemeClr val="bg1"/>
                </a:solidFill>
                <a:latin typeface="Montserrat Regular"/>
                <a:ea typeface="Roboto Black" panose="02000000000000000000" pitchFamily="2" charset="0"/>
                <a:cs typeface="Montserrat Regular"/>
              </a:rPr>
            </a:br>
            <a:r>
              <a:rPr lang="en-US" sz="4000" dirty="0">
                <a:ln w="38100">
                  <a:noFill/>
                </a:ln>
                <a:solidFill>
                  <a:schemeClr val="bg1"/>
                </a:solidFill>
                <a:latin typeface="Montserrat Regular"/>
                <a:ea typeface="Roboto Black" panose="02000000000000000000" pitchFamily="2" charset="0"/>
                <a:cs typeface="Montserrat Regular"/>
              </a:rPr>
              <a:t>AND THE BAD</a:t>
            </a:r>
            <a:endParaRPr lang="id-ID" sz="4000" dirty="0">
              <a:ln w="38100">
                <a:noFill/>
              </a:ln>
              <a:solidFill>
                <a:schemeClr val="bg1"/>
              </a:solidFill>
              <a:latin typeface="Montserrat Regular"/>
              <a:ea typeface="Roboto Black" panose="02000000000000000000" pitchFamily="2" charset="0"/>
              <a:cs typeface="Montserrat Regular"/>
            </a:endParaRPr>
          </a:p>
        </p:txBody>
      </p:sp>
      <p:sp>
        <p:nvSpPr>
          <p:cNvPr id="14" name="TextBox 13"/>
          <p:cNvSpPr txBox="1"/>
          <p:nvPr/>
        </p:nvSpPr>
        <p:spPr>
          <a:xfrm>
            <a:off x="213768" y="5399157"/>
            <a:ext cx="5361532" cy="707886"/>
          </a:xfrm>
          <a:prstGeom prst="rect">
            <a:avLst/>
          </a:prstGeom>
          <a:noFill/>
          <a:effectLst/>
        </p:spPr>
        <p:txBody>
          <a:bodyPr wrap="square" rtlCol="0">
            <a:spAutoFit/>
          </a:bodyPr>
          <a:lstStyle/>
          <a:p>
            <a:r>
              <a:rPr lang="en-US"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rPr>
              <a:t>PORTFOLIO HERE.</a:t>
            </a:r>
            <a:endParaRPr lang="id-ID" sz="4000" b="1" dirty="0">
              <a:ln w="38100">
                <a:noFill/>
              </a:ln>
              <a:solidFill>
                <a:schemeClr val="bg1"/>
              </a:solidFill>
              <a:latin typeface="Montserrat ExtraBold" panose="00000900000000000000" pitchFamily="50" charset="0"/>
              <a:ea typeface="Roboto Black" panose="02000000000000000000" pitchFamily="2" charset="0"/>
              <a:cs typeface="Arial" panose="020B0604020202020204" pitchFamily="34" charset="0"/>
            </a:endParaRPr>
          </a:p>
        </p:txBody>
      </p:sp>
      <p:grpSp>
        <p:nvGrpSpPr>
          <p:cNvPr id="15" name="Group 14"/>
          <p:cNvGrpSpPr/>
          <p:nvPr/>
        </p:nvGrpSpPr>
        <p:grpSpPr>
          <a:xfrm>
            <a:off x="4889500" y="315843"/>
            <a:ext cx="1219200" cy="1104900"/>
            <a:chOff x="9346134" y="-838200"/>
            <a:chExt cx="1219200" cy="1104900"/>
          </a:xfrm>
          <a:solidFill>
            <a:srgbClr val="C00000"/>
          </a:solidFill>
        </p:grpSpPr>
        <p:grpSp>
          <p:nvGrpSpPr>
            <p:cNvPr id="16" name="Group 15"/>
            <p:cNvGrpSpPr/>
            <p:nvPr/>
          </p:nvGrpSpPr>
          <p:grpSpPr>
            <a:xfrm>
              <a:off x="9346134" y="-838200"/>
              <a:ext cx="1219200" cy="152400"/>
              <a:chOff x="9346134" y="-838200"/>
              <a:chExt cx="1219200" cy="152400"/>
            </a:xfrm>
            <a:grpFill/>
          </p:grpSpPr>
          <p:sp>
            <p:nvSpPr>
              <p:cNvPr id="47" name="Oval 4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9346134" y="-647700"/>
              <a:ext cx="1219200" cy="152400"/>
              <a:chOff x="9346134" y="-838200"/>
              <a:chExt cx="1219200" cy="152400"/>
            </a:xfrm>
            <a:grpFill/>
          </p:grpSpPr>
          <p:sp>
            <p:nvSpPr>
              <p:cNvPr id="42" name="Oval 4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9346134" y="-457200"/>
              <a:ext cx="1219200" cy="152400"/>
              <a:chOff x="9346134" y="-838200"/>
              <a:chExt cx="1219200" cy="152400"/>
            </a:xfrm>
            <a:grpFill/>
          </p:grpSpPr>
          <p:sp>
            <p:nvSpPr>
              <p:cNvPr id="37" name="Oval 3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9346134" y="-266700"/>
              <a:ext cx="1219200" cy="152400"/>
              <a:chOff x="9346134" y="-838200"/>
              <a:chExt cx="1219200" cy="152400"/>
            </a:xfrm>
            <a:grpFill/>
          </p:grpSpPr>
          <p:sp>
            <p:nvSpPr>
              <p:cNvPr id="32" name="Oval 3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9346134" y="-76200"/>
              <a:ext cx="1219200" cy="152400"/>
              <a:chOff x="9346134" y="-838200"/>
              <a:chExt cx="1219200" cy="152400"/>
            </a:xfrm>
            <a:grpFill/>
          </p:grpSpPr>
          <p:sp>
            <p:nvSpPr>
              <p:cNvPr id="27" name="Oval 26"/>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46134" y="114300"/>
              <a:ext cx="1219200" cy="152400"/>
              <a:chOff x="9346134" y="-838200"/>
              <a:chExt cx="1219200" cy="152400"/>
            </a:xfrm>
            <a:grpFill/>
          </p:grpSpPr>
          <p:sp>
            <p:nvSpPr>
              <p:cNvPr id="22" name="Oval 21"/>
              <p:cNvSpPr/>
              <p:nvPr/>
            </p:nvSpPr>
            <p:spPr>
              <a:xfrm>
                <a:off x="93461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96128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98795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1462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0412934" y="-8382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Box 2"/>
          <p:cNvSpPr txBox="1"/>
          <p:nvPr/>
        </p:nvSpPr>
        <p:spPr>
          <a:xfrm>
            <a:off x="731520" y="1940560"/>
            <a:ext cx="5425440" cy="4031873"/>
          </a:xfrm>
          <a:prstGeom prst="rect">
            <a:avLst/>
          </a:prstGeom>
          <a:noFill/>
        </p:spPr>
        <p:txBody>
          <a:bodyPr wrap="square" rtlCol="0">
            <a:spAutoFit/>
          </a:bodyPr>
          <a:lstStyle/>
          <a:p>
            <a:r>
              <a:rPr lang="en-US" sz="2200" dirty="0">
                <a:solidFill>
                  <a:srgbClr val="C00200"/>
                </a:solidFill>
                <a:latin typeface="Montserrat ExtraBold"/>
                <a:cs typeface="Montserrat ExtraBold"/>
              </a:rPr>
              <a:t>10 Good Things About Getting Older:</a:t>
            </a:r>
          </a:p>
          <a:p>
            <a:endParaRPr lang="en-US" b="1" dirty="0">
              <a:latin typeface="Open Sans"/>
              <a:cs typeface="Open Sans"/>
            </a:endParaRPr>
          </a:p>
          <a:p>
            <a:pPr marL="514350" indent="-514350">
              <a:lnSpc>
                <a:spcPct val="100000"/>
              </a:lnSpc>
              <a:spcBef>
                <a:spcPts val="0"/>
              </a:spcBef>
              <a:buFont typeface="+mj-lt"/>
              <a:buAutoNum type="arabicPeriod"/>
            </a:pPr>
            <a:r>
              <a:rPr lang="en-US" sz="2400" dirty="0">
                <a:latin typeface="Open Sans"/>
                <a:cs typeface="Open Sans"/>
              </a:rPr>
              <a:t>I've become less emotional and more thoughtful with my decisions. </a:t>
            </a:r>
          </a:p>
          <a:p>
            <a:pPr marL="514350" indent="-514350">
              <a:lnSpc>
                <a:spcPct val="100000"/>
              </a:lnSpc>
              <a:spcBef>
                <a:spcPts val="0"/>
              </a:spcBef>
              <a:buFont typeface="+mj-lt"/>
              <a:buAutoNum type="arabicPeriod"/>
            </a:pPr>
            <a:r>
              <a:rPr lang="en-US" sz="2400" dirty="0">
                <a:latin typeface="Open Sans"/>
                <a:cs typeface="Open Sans"/>
              </a:rPr>
              <a:t>I no longer sweat the small stuff. </a:t>
            </a:r>
          </a:p>
          <a:p>
            <a:pPr marL="514350" indent="-514350">
              <a:lnSpc>
                <a:spcPct val="100000"/>
              </a:lnSpc>
              <a:spcBef>
                <a:spcPts val="0"/>
              </a:spcBef>
              <a:buFont typeface="+mj-lt"/>
              <a:buAutoNum type="arabicPeriod"/>
            </a:pPr>
            <a:r>
              <a:rPr lang="en-US" sz="2400" dirty="0">
                <a:latin typeface="Open Sans"/>
                <a:cs typeface="Open Sans"/>
              </a:rPr>
              <a:t>I can go shopping for what I need in my favorite store: my basement.</a:t>
            </a:r>
          </a:p>
          <a:p>
            <a:pPr marL="514350" indent="-514350">
              <a:lnSpc>
                <a:spcPct val="100000"/>
              </a:lnSpc>
              <a:spcBef>
                <a:spcPts val="0"/>
              </a:spcBef>
              <a:buFont typeface="+mj-lt"/>
              <a:buAutoNum type="arabicPeriod"/>
            </a:pPr>
            <a:r>
              <a:rPr lang="en-US" sz="2400" dirty="0">
                <a:latin typeface="Open Sans"/>
                <a:cs typeface="Open Sans"/>
              </a:rPr>
              <a:t>I’ve become kinder to myself. </a:t>
            </a:r>
          </a:p>
          <a:p>
            <a:pPr marL="514350" indent="-514350">
              <a:lnSpc>
                <a:spcPct val="100000"/>
              </a:lnSpc>
              <a:spcBef>
                <a:spcPts val="0"/>
              </a:spcBef>
              <a:buFont typeface="+mj-lt"/>
              <a:buAutoNum type="arabicPeriod"/>
            </a:pPr>
            <a:r>
              <a:rPr lang="en-US" sz="2400" dirty="0">
                <a:latin typeface="Open Sans"/>
                <a:cs typeface="Open Sans"/>
              </a:rPr>
              <a:t>Liking myself. </a:t>
            </a:r>
          </a:p>
        </p:txBody>
      </p:sp>
      <p:pic>
        <p:nvPicPr>
          <p:cNvPr id="52" name="Picture 51" descr="50+whit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59476" y="6278880"/>
            <a:ext cx="1440603" cy="467223"/>
          </a:xfrm>
          <a:prstGeom prst="rect">
            <a:avLst/>
          </a:prstGeom>
        </p:spPr>
      </p:pic>
      <p:pic>
        <p:nvPicPr>
          <p:cNvPr id="53" name="Picture 52" descr="nmac_logo_whit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31220" y="6254135"/>
            <a:ext cx="954916" cy="420985"/>
          </a:xfrm>
          <a:prstGeom prst="rect">
            <a:avLst/>
          </a:prstGeom>
        </p:spPr>
      </p:pic>
      <p:cxnSp>
        <p:nvCxnSpPr>
          <p:cNvPr id="54" name="Straight Connector 53"/>
          <p:cNvCxnSpPr/>
          <p:nvPr/>
        </p:nvCxnSpPr>
        <p:spPr>
          <a:xfrm>
            <a:off x="10901681" y="6319520"/>
            <a:ext cx="7088" cy="30480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748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83b0059-d718-4cfe-a90a-ba51f5caf066">
      <UserInfo>
        <DisplayName/>
        <AccountId xsi:nil="true"/>
        <AccountType/>
      </UserInfo>
    </SharedWithUsers>
    <TaxCatchAll xmlns="883b0059-d718-4cfe-a90a-ba51f5caf066" xsi:nil="true"/>
    <lcf76f155ced4ddcb4097134ff3c332f xmlns="7a0d6eec-5a47-4334-9a31-483a29cf183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6394F07519ED4B881FF2430DEB51DC" ma:contentTypeVersion="16" ma:contentTypeDescription="Create a new document." ma:contentTypeScope="" ma:versionID="995cbaafdbb3ebbddb4b2df77f3ec866">
  <xsd:schema xmlns:xsd="http://www.w3.org/2001/XMLSchema" xmlns:xs="http://www.w3.org/2001/XMLSchema" xmlns:p="http://schemas.microsoft.com/office/2006/metadata/properties" xmlns:ns2="7a0d6eec-5a47-4334-9a31-483a29cf183a" xmlns:ns3="883b0059-d718-4cfe-a90a-ba51f5caf066" targetNamespace="http://schemas.microsoft.com/office/2006/metadata/properties" ma:root="true" ma:fieldsID="e1cd067c45754b584570b3fe9240c1b1" ns2:_="" ns3:_="">
    <xsd:import namespace="7a0d6eec-5a47-4334-9a31-483a29cf183a"/>
    <xsd:import namespace="883b0059-d718-4cfe-a90a-ba51f5caf06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0d6eec-5a47-4334-9a31-483a29cf18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7a3684e-f75c-4689-be5e-7ccfca994b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3b0059-d718-4cfe-a90a-ba51f5caf06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c7a4f8-9c0f-4bf3-8987-531f3f0043a6}" ma:internalName="TaxCatchAll" ma:showField="CatchAllData" ma:web="883b0059-d718-4cfe-a90a-ba51f5caf0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E47332-84A8-4A8D-B24B-EEACEF7FC18D}">
  <ds:schemaRefs>
    <ds:schemaRef ds:uri="http://schemas.microsoft.com/sharepoint/v3/contenttype/forms"/>
  </ds:schemaRefs>
</ds:datastoreItem>
</file>

<file path=customXml/itemProps2.xml><?xml version="1.0" encoding="utf-8"?>
<ds:datastoreItem xmlns:ds="http://schemas.openxmlformats.org/officeDocument/2006/customXml" ds:itemID="{814388B4-E1C3-41AB-A28C-EEF5006399F5}">
  <ds:schemaRefs>
    <ds:schemaRef ds:uri="http://schemas.microsoft.com/office/2006/metadata/properties"/>
    <ds:schemaRef ds:uri="http://schemas.microsoft.com/office/infopath/2007/PartnerControls"/>
    <ds:schemaRef ds:uri="883b0059-d718-4cfe-a90a-ba51f5caf066"/>
    <ds:schemaRef ds:uri="7a0d6eec-5a47-4334-9a31-483a29cf183a"/>
  </ds:schemaRefs>
</ds:datastoreItem>
</file>

<file path=customXml/itemProps3.xml><?xml version="1.0" encoding="utf-8"?>
<ds:datastoreItem xmlns:ds="http://schemas.openxmlformats.org/officeDocument/2006/customXml" ds:itemID="{77E62B8D-562C-449E-9406-7BFCE01E84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0d6eec-5a47-4334-9a31-483a29cf183a"/>
    <ds:schemaRef ds:uri="883b0059-d718-4cfe-a90a-ba51f5caf0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16625</TotalTime>
  <Words>2682</Words>
  <Application>Microsoft Office PowerPoint</Application>
  <PresentationFormat>Custom</PresentationFormat>
  <Paragraphs>263</Paragraphs>
  <Slides>59</Slides>
  <Notes>0</Notes>
  <HiddenSlides>0</HiddenSlides>
  <MMClips>0</MMClips>
  <ScaleCrop>false</ScaleCrop>
  <HeadingPairs>
    <vt:vector size="4" baseType="variant">
      <vt:variant>
        <vt:lpstr>Design Template</vt:lpstr>
      </vt:variant>
      <vt:variant>
        <vt:i4>1</vt:i4>
      </vt:variant>
      <vt:variant>
        <vt:lpstr>Slide Titles</vt:lpstr>
      </vt:variant>
      <vt:variant>
        <vt:i4>59</vt:i4>
      </vt:variant>
    </vt:vector>
  </HeadingPairs>
  <TitlesOfParts>
    <vt:vector size="6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Moises Agosto-Rosario</cp:lastModifiedBy>
  <cp:revision>97</cp:revision>
  <dcterms:created xsi:type="dcterms:W3CDTF">2023-09-19T17:13:39Z</dcterms:created>
  <dcterms:modified xsi:type="dcterms:W3CDTF">2023-09-19T17:15:00Z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31400</vt:r8>
  </property>
  <property fmtid="{D5CDD505-2E9C-101B-9397-08002B2CF9AE}" pid="3" name="ContentTypeId">
    <vt:lpwstr>0x010100D26394F07519ED4B881FF2430DEB51DC</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ies>
</file>